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60" d="100"/>
          <a:sy n="60" d="100"/>
        </p:scale>
        <p:origin x="-768" y="-5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3546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8C79C5D-2A6F-F04D-97DA-BEF2467B64E4}" type="datetimeFigureOut">
              <a:rPr lang="en-US" smtClean="0"/>
              <a:pPr/>
              <a:t>3/3/2017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45119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9B482E8-6E0E-1B4F-B1FD-C69DB9E858D9}" type="datetimeFigureOut">
              <a:rPr lang="en-US" smtClean="0"/>
              <a:pPr/>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6960538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FA1846-DA80-1C48-A609-854EA85C59AD}" type="datetimeFigureOut">
              <a:rPr lang="en-US" smtClean="0"/>
              <a:pPr/>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149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BF54567-0DE4-3F47-BF90-CB84690072F9}" type="datetimeFigureOut">
              <a:rPr lang="en-US" smtClean="0"/>
              <a:pPr/>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86659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9B482E8-6E0E-1B4F-B1FD-C69DB9E858D9}" type="datetimeFigureOut">
              <a:rPr lang="en-US" smtClean="0"/>
              <a:pPr/>
              <a:t>3/3/2017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3640287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9B482E8-6E0E-1B4F-B1FD-C69DB9E858D9}" type="datetimeFigureOut">
              <a:rPr lang="en-US" smtClean="0"/>
              <a:pPr/>
              <a:t>3/3/2017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2424386"/>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99323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8278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49410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DFA1846-DA80-1C48-A609-854EA85C59AD}" type="datetimeFigureOut">
              <a:rPr lang="en-US" smtClean="0"/>
              <a:pPr/>
              <a:t>3/3/2017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07355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3/3/2017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87309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3/3/2017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21887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F13A34C8-038E-2045-AF43-DF7DBB8E0E9E}" type="datetimeFigureOut">
              <a:rPr lang="en-US" smtClean="0"/>
              <a:pPr/>
              <a:t>3/3/2017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81539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818C68F-D26B-8F47-958C-23B49CF8A634}" type="datetimeFigureOut">
              <a:rPr lang="en-US" smtClean="0"/>
              <a:pPr/>
              <a:t>3/3/2017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650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D0DF5E60-9974-AC48-9591-99C2BB44B7CF}" type="datetimeFigureOut">
              <a:rPr lang="en-US" smtClean="0"/>
              <a:pPr/>
              <a:t>3/3/2017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42289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8C79C5D-2A6F-F04D-97DA-BEF2467B64E4}" type="datetimeFigureOut">
              <a:rPr lang="en-US" smtClean="0"/>
              <a:pPr/>
              <a:t>3/3/2017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3066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9B482E8-6E0E-1B4F-B1FD-C69DB9E858D9}" type="datetimeFigureOut">
              <a:rPr lang="en-US" smtClean="0"/>
              <a:pPr/>
              <a:t>3/3/2017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373112516"/>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upo 16"/>
          <p:cNvGrpSpPr/>
          <p:nvPr/>
        </p:nvGrpSpPr>
        <p:grpSpPr>
          <a:xfrm>
            <a:off x="397764" y="759988"/>
            <a:ext cx="10998200" cy="4297109"/>
            <a:chOff x="1320800" y="1536700"/>
            <a:chExt cx="7620000" cy="3683000"/>
          </a:xfrm>
        </p:grpSpPr>
        <p:cxnSp>
          <p:nvCxnSpPr>
            <p:cNvPr id="11" name="Conector recto 10"/>
            <p:cNvCxnSpPr/>
            <p:nvPr/>
          </p:nvCxnSpPr>
          <p:spPr>
            <a:xfrm>
              <a:off x="3810000" y="1536700"/>
              <a:ext cx="1473200" cy="3683000"/>
            </a:xfrm>
            <a:prstGeom prst="line">
              <a:avLst/>
            </a:prstGeom>
            <a:ln w="57150"/>
          </p:spPr>
          <p:style>
            <a:lnRef idx="1">
              <a:schemeClr val="accent1"/>
            </a:lnRef>
            <a:fillRef idx="0">
              <a:schemeClr val="accent1"/>
            </a:fillRef>
            <a:effectRef idx="0">
              <a:schemeClr val="accent1"/>
            </a:effectRef>
            <a:fontRef idx="minor">
              <a:schemeClr val="tx1"/>
            </a:fontRef>
          </p:style>
        </p:cxnSp>
        <p:grpSp>
          <p:nvGrpSpPr>
            <p:cNvPr id="16" name="Grupo 15"/>
            <p:cNvGrpSpPr/>
            <p:nvPr/>
          </p:nvGrpSpPr>
          <p:grpSpPr>
            <a:xfrm>
              <a:off x="1320800" y="1536700"/>
              <a:ext cx="7620000" cy="3644900"/>
              <a:chOff x="1320800" y="1536700"/>
              <a:chExt cx="7620000" cy="3644900"/>
            </a:xfrm>
          </p:grpSpPr>
          <p:cxnSp>
            <p:nvCxnSpPr>
              <p:cNvPr id="7" name="Conector recto 6"/>
              <p:cNvCxnSpPr/>
              <p:nvPr/>
            </p:nvCxnSpPr>
            <p:spPr>
              <a:xfrm>
                <a:off x="1320800" y="1536700"/>
                <a:ext cx="248920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3" name="Conector recto 12"/>
              <p:cNvCxnSpPr/>
              <p:nvPr/>
            </p:nvCxnSpPr>
            <p:spPr>
              <a:xfrm flipV="1">
                <a:off x="5283200" y="1536700"/>
                <a:ext cx="1219200" cy="364490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6515100" y="1536700"/>
                <a:ext cx="2425700" cy="0"/>
              </a:xfrm>
              <a:prstGeom prst="line">
                <a:avLst/>
              </a:prstGeom>
              <a:ln w="57150"/>
            </p:spPr>
            <p:style>
              <a:lnRef idx="1">
                <a:schemeClr val="accent1"/>
              </a:lnRef>
              <a:fillRef idx="0">
                <a:schemeClr val="accent1"/>
              </a:fillRef>
              <a:effectRef idx="0">
                <a:schemeClr val="accent1"/>
              </a:effectRef>
              <a:fontRef idx="minor">
                <a:schemeClr val="tx1"/>
              </a:fontRef>
            </p:style>
          </p:cxnSp>
        </p:grpSp>
      </p:grpSp>
      <p:sp>
        <p:nvSpPr>
          <p:cNvPr id="18" name="CuadroTexto 17"/>
          <p:cNvSpPr txBox="1"/>
          <p:nvPr/>
        </p:nvSpPr>
        <p:spPr>
          <a:xfrm>
            <a:off x="4104640" y="617210"/>
            <a:ext cx="3657600" cy="2862322"/>
          </a:xfrm>
          <a:prstGeom prst="rect">
            <a:avLst/>
          </a:prstGeom>
          <a:noFill/>
        </p:spPr>
        <p:txBody>
          <a:bodyPr wrap="square" rtlCol="0">
            <a:spAutoFit/>
          </a:bodyPr>
          <a:lstStyle/>
          <a:p>
            <a:pPr algn="ctr"/>
            <a:r>
              <a:rPr lang="es-ES" sz="1200" dirty="0" smtClean="0">
                <a:latin typeface="Calibri" panose="020F0502020204030204" pitchFamily="34" charset="0"/>
              </a:rPr>
              <a:t>¿Cuáles son las especies típicas de peces que consumimos?</a:t>
            </a:r>
          </a:p>
          <a:p>
            <a:pPr algn="ctr"/>
            <a:r>
              <a:rPr lang="es-ES" sz="1200" dirty="0" smtClean="0">
                <a:latin typeface="Calibri" panose="020F0502020204030204" pitchFamily="34" charset="0"/>
              </a:rPr>
              <a:t>¿A qué familias pertenecen?</a:t>
            </a:r>
          </a:p>
          <a:p>
            <a:pPr algn="ctr"/>
            <a:r>
              <a:rPr lang="es-ES" sz="1200" dirty="0" smtClean="0">
                <a:latin typeface="Calibri" panose="020F0502020204030204" pitchFamily="34" charset="0"/>
              </a:rPr>
              <a:t>¿</a:t>
            </a:r>
            <a:r>
              <a:rPr lang="es-ES" sz="1200" dirty="0" smtClean="0">
                <a:latin typeface="Calibri" panose="020F0502020204030204" pitchFamily="34" charset="0"/>
              </a:rPr>
              <a:t>Cuál es la distribución de las especies?</a:t>
            </a:r>
          </a:p>
          <a:p>
            <a:pPr algn="ctr"/>
            <a:r>
              <a:rPr lang="es-ES" sz="1200" dirty="0">
                <a:latin typeface="Calibri" panose="020F0502020204030204" pitchFamily="34" charset="0"/>
              </a:rPr>
              <a:t>(¿Qué dice su morfología sobre su hábitat</a:t>
            </a:r>
            <a:r>
              <a:rPr lang="es-ES" sz="1200" dirty="0" smtClean="0">
                <a:latin typeface="Calibri" panose="020F0502020204030204" pitchFamily="34" charset="0"/>
              </a:rPr>
              <a:t>?)</a:t>
            </a:r>
          </a:p>
          <a:p>
            <a:pPr algn="ctr"/>
            <a:r>
              <a:rPr lang="es-ES" sz="1200" dirty="0" smtClean="0">
                <a:latin typeface="Calibri" panose="020F0502020204030204" pitchFamily="34" charset="0"/>
              </a:rPr>
              <a:t>¿Son especies de alto o bajo interés pesquero?</a:t>
            </a:r>
          </a:p>
          <a:p>
            <a:pPr algn="ctr"/>
            <a:r>
              <a:rPr lang="es-ES" sz="1200" dirty="0" smtClean="0">
                <a:latin typeface="Calibri" panose="020F0502020204030204" pitchFamily="34" charset="0"/>
              </a:rPr>
              <a:t>¿Se enfrentan estas especies a algún </a:t>
            </a:r>
            <a:endParaRPr lang="es-ES" sz="1200" dirty="0">
              <a:latin typeface="Calibri" panose="020F0502020204030204" pitchFamily="34" charset="0"/>
            </a:endParaRPr>
          </a:p>
          <a:p>
            <a:pPr algn="ctr"/>
            <a:r>
              <a:rPr lang="es-ES" sz="1200" dirty="0" smtClean="0">
                <a:latin typeface="Calibri" panose="020F0502020204030204" pitchFamily="34" charset="0"/>
              </a:rPr>
              <a:t>Problema de conservación?</a:t>
            </a:r>
            <a:endParaRPr lang="es-ES" sz="1200" dirty="0">
              <a:latin typeface="Calibri" panose="020F0502020204030204" pitchFamily="34" charset="0"/>
            </a:endParaRPr>
          </a:p>
          <a:p>
            <a:pPr algn="ctr"/>
            <a:endParaRPr lang="es-ES" sz="1200" dirty="0" smtClean="0">
              <a:latin typeface="Calibri" panose="020F0502020204030204" pitchFamily="34" charset="0"/>
            </a:endParaRPr>
          </a:p>
          <a:p>
            <a:pPr algn="ctr"/>
            <a:endParaRPr lang="es-ES" sz="1200" dirty="0" smtClean="0">
              <a:latin typeface="Calibri" panose="020F0502020204030204" pitchFamily="34" charset="0"/>
            </a:endParaRPr>
          </a:p>
          <a:p>
            <a:pPr algn="ctr"/>
            <a:endParaRPr lang="es-ES" sz="1200" dirty="0" smtClean="0">
              <a:latin typeface="Calibri" panose="020F0502020204030204" pitchFamily="34" charset="0"/>
            </a:endParaRPr>
          </a:p>
          <a:p>
            <a:pPr algn="ctr"/>
            <a:endParaRPr lang="es-ES" sz="1200" dirty="0" smtClean="0">
              <a:latin typeface="Calibri" panose="020F0502020204030204" pitchFamily="34" charset="0"/>
            </a:endParaRPr>
          </a:p>
          <a:p>
            <a:pPr algn="ctr"/>
            <a:endParaRPr lang="es-ES" sz="1200" dirty="0" smtClean="0">
              <a:latin typeface="Calibri" panose="020F0502020204030204" pitchFamily="34" charset="0"/>
            </a:endParaRPr>
          </a:p>
          <a:p>
            <a:pPr algn="ctr"/>
            <a:endParaRPr lang="es-ES" sz="1200" dirty="0" smtClean="0">
              <a:latin typeface="Calibri" panose="020F0502020204030204" pitchFamily="34" charset="0"/>
            </a:endParaRPr>
          </a:p>
          <a:p>
            <a:endParaRPr lang="es-ES" sz="1200" dirty="0"/>
          </a:p>
        </p:txBody>
      </p:sp>
      <p:sp>
        <p:nvSpPr>
          <p:cNvPr id="19" name="CuadroTexto 18"/>
          <p:cNvSpPr txBox="1"/>
          <p:nvPr/>
        </p:nvSpPr>
        <p:spPr>
          <a:xfrm>
            <a:off x="1066800" y="152400"/>
            <a:ext cx="2197100" cy="523220"/>
          </a:xfrm>
          <a:prstGeom prst="rect">
            <a:avLst/>
          </a:prstGeom>
          <a:solidFill>
            <a:schemeClr val="accent3">
              <a:lumMod val="75000"/>
            </a:schemeClr>
          </a:solidFill>
        </p:spPr>
        <p:txBody>
          <a:bodyPr wrap="square" rtlCol="0">
            <a:spAutoFit/>
          </a:bodyPr>
          <a:lstStyle/>
          <a:p>
            <a:r>
              <a:rPr lang="es-ES" sz="2800" dirty="0" smtClean="0">
                <a:latin typeface="Calibri" panose="020F0502020204030204" pitchFamily="34" charset="0"/>
              </a:rPr>
              <a:t>CONCEPTUAL</a:t>
            </a:r>
            <a:endParaRPr lang="es-ES" sz="2800" dirty="0">
              <a:latin typeface="Calibri" panose="020F0502020204030204" pitchFamily="34" charset="0"/>
            </a:endParaRPr>
          </a:p>
        </p:txBody>
      </p:sp>
      <p:sp>
        <p:nvSpPr>
          <p:cNvPr id="20" name="CuadroTexto 19"/>
          <p:cNvSpPr txBox="1"/>
          <p:nvPr/>
        </p:nvSpPr>
        <p:spPr>
          <a:xfrm>
            <a:off x="8369300" y="127000"/>
            <a:ext cx="2806700" cy="523220"/>
          </a:xfrm>
          <a:prstGeom prst="rect">
            <a:avLst/>
          </a:prstGeom>
          <a:solidFill>
            <a:schemeClr val="accent3">
              <a:lumMod val="75000"/>
            </a:schemeClr>
          </a:solidFill>
        </p:spPr>
        <p:txBody>
          <a:bodyPr wrap="square" rtlCol="0">
            <a:spAutoFit/>
          </a:bodyPr>
          <a:lstStyle/>
          <a:p>
            <a:r>
              <a:rPr lang="es-ES" sz="2800" dirty="0" smtClean="0">
                <a:latin typeface="Calibri" panose="020F0502020204030204" pitchFamily="34" charset="0"/>
              </a:rPr>
              <a:t>METODOLÓGICO</a:t>
            </a:r>
            <a:endParaRPr lang="es-ES" sz="2800" dirty="0">
              <a:latin typeface="Calibri" panose="020F0502020204030204" pitchFamily="34" charset="0"/>
            </a:endParaRPr>
          </a:p>
        </p:txBody>
      </p:sp>
      <p:sp>
        <p:nvSpPr>
          <p:cNvPr id="21" name="CuadroTexto 20"/>
          <p:cNvSpPr txBox="1"/>
          <p:nvPr/>
        </p:nvSpPr>
        <p:spPr>
          <a:xfrm>
            <a:off x="267970" y="941288"/>
            <a:ext cx="2362200" cy="369332"/>
          </a:xfrm>
          <a:prstGeom prst="rect">
            <a:avLst/>
          </a:prstGeom>
          <a:solidFill>
            <a:schemeClr val="accent1">
              <a:lumMod val="75000"/>
            </a:schemeClr>
          </a:solidFill>
        </p:spPr>
        <p:txBody>
          <a:bodyPr wrap="square" rtlCol="0">
            <a:spAutoFit/>
          </a:bodyPr>
          <a:lstStyle/>
          <a:p>
            <a:r>
              <a:rPr lang="es-ES" dirty="0" smtClean="0">
                <a:latin typeface="Calibri" panose="020F0502020204030204" pitchFamily="34" charset="0"/>
              </a:rPr>
              <a:t>Cosmovisión/Filosofía</a:t>
            </a:r>
            <a:endParaRPr lang="es-ES" dirty="0">
              <a:latin typeface="Calibri" panose="020F0502020204030204" pitchFamily="34" charset="0"/>
            </a:endParaRPr>
          </a:p>
        </p:txBody>
      </p:sp>
      <p:sp>
        <p:nvSpPr>
          <p:cNvPr id="22" name="CuadroTexto 21"/>
          <p:cNvSpPr txBox="1"/>
          <p:nvPr/>
        </p:nvSpPr>
        <p:spPr>
          <a:xfrm>
            <a:off x="304800" y="2376964"/>
            <a:ext cx="762000" cy="369332"/>
          </a:xfrm>
          <a:prstGeom prst="rect">
            <a:avLst/>
          </a:prstGeom>
          <a:solidFill>
            <a:schemeClr val="accent1">
              <a:lumMod val="75000"/>
            </a:schemeClr>
          </a:solidFill>
        </p:spPr>
        <p:txBody>
          <a:bodyPr wrap="square" rtlCol="0">
            <a:spAutoFit/>
          </a:bodyPr>
          <a:lstStyle/>
          <a:p>
            <a:r>
              <a:rPr lang="es-ES" dirty="0" smtClean="0">
                <a:latin typeface="Calibri" panose="020F0502020204030204" pitchFamily="34" charset="0"/>
              </a:rPr>
              <a:t>Teoría</a:t>
            </a:r>
            <a:endParaRPr lang="es-ES" dirty="0">
              <a:latin typeface="Calibri" panose="020F0502020204030204" pitchFamily="34" charset="0"/>
            </a:endParaRPr>
          </a:p>
        </p:txBody>
      </p:sp>
      <p:sp>
        <p:nvSpPr>
          <p:cNvPr id="23" name="CuadroTexto 22"/>
          <p:cNvSpPr txBox="1"/>
          <p:nvPr/>
        </p:nvSpPr>
        <p:spPr>
          <a:xfrm>
            <a:off x="317500" y="3342164"/>
            <a:ext cx="1181100" cy="369332"/>
          </a:xfrm>
          <a:prstGeom prst="rect">
            <a:avLst/>
          </a:prstGeom>
          <a:solidFill>
            <a:schemeClr val="accent1">
              <a:lumMod val="75000"/>
            </a:schemeClr>
          </a:solidFill>
        </p:spPr>
        <p:txBody>
          <a:bodyPr wrap="square" rtlCol="0">
            <a:spAutoFit/>
          </a:bodyPr>
          <a:lstStyle/>
          <a:p>
            <a:r>
              <a:rPr lang="es-ES" dirty="0" smtClean="0">
                <a:latin typeface="Calibri" panose="020F0502020204030204" pitchFamily="34" charset="0"/>
              </a:rPr>
              <a:t>Principios</a:t>
            </a:r>
            <a:endParaRPr lang="es-ES" dirty="0">
              <a:latin typeface="Calibri" panose="020F0502020204030204" pitchFamily="34" charset="0"/>
            </a:endParaRPr>
          </a:p>
        </p:txBody>
      </p:sp>
      <p:sp>
        <p:nvSpPr>
          <p:cNvPr id="24" name="CuadroTexto 23"/>
          <p:cNvSpPr txBox="1"/>
          <p:nvPr/>
        </p:nvSpPr>
        <p:spPr>
          <a:xfrm>
            <a:off x="332190" y="5057097"/>
            <a:ext cx="1181100" cy="369332"/>
          </a:xfrm>
          <a:prstGeom prst="rect">
            <a:avLst/>
          </a:prstGeom>
          <a:solidFill>
            <a:schemeClr val="accent1">
              <a:lumMod val="75000"/>
            </a:schemeClr>
          </a:solidFill>
        </p:spPr>
        <p:txBody>
          <a:bodyPr wrap="square" rtlCol="0">
            <a:spAutoFit/>
          </a:bodyPr>
          <a:lstStyle/>
          <a:p>
            <a:r>
              <a:rPr lang="es-ES" dirty="0" smtClean="0">
                <a:latin typeface="Calibri" panose="020F0502020204030204" pitchFamily="34" charset="0"/>
              </a:rPr>
              <a:t>Conceptos</a:t>
            </a:r>
            <a:endParaRPr lang="es-ES" dirty="0">
              <a:latin typeface="Calibri" panose="020F0502020204030204" pitchFamily="34" charset="0"/>
            </a:endParaRPr>
          </a:p>
        </p:txBody>
      </p:sp>
      <p:sp>
        <p:nvSpPr>
          <p:cNvPr id="25" name="CuadroTexto 24"/>
          <p:cNvSpPr txBox="1"/>
          <p:nvPr/>
        </p:nvSpPr>
        <p:spPr>
          <a:xfrm>
            <a:off x="4449450" y="4857042"/>
            <a:ext cx="3383788" cy="400110"/>
          </a:xfrm>
          <a:prstGeom prst="rect">
            <a:avLst/>
          </a:prstGeom>
          <a:solidFill>
            <a:schemeClr val="accent3">
              <a:lumMod val="75000"/>
            </a:schemeClr>
          </a:solidFill>
        </p:spPr>
        <p:txBody>
          <a:bodyPr wrap="square" rtlCol="0">
            <a:spAutoFit/>
          </a:bodyPr>
          <a:lstStyle/>
          <a:p>
            <a:pPr algn="ctr"/>
            <a:r>
              <a:rPr lang="es-ES" sz="2000" dirty="0" smtClean="0">
                <a:latin typeface="Calibri" panose="020F0502020204030204" pitchFamily="34" charset="0"/>
              </a:rPr>
              <a:t>ACONTECIMIENTOS/OBJETOS</a:t>
            </a:r>
            <a:endParaRPr lang="es-ES" sz="2000" dirty="0">
              <a:latin typeface="Calibri" panose="020F0502020204030204" pitchFamily="34" charset="0"/>
            </a:endParaRPr>
          </a:p>
        </p:txBody>
      </p:sp>
      <p:sp>
        <p:nvSpPr>
          <p:cNvPr id="26" name="CuadroTexto 25"/>
          <p:cNvSpPr txBox="1"/>
          <p:nvPr/>
        </p:nvSpPr>
        <p:spPr>
          <a:xfrm>
            <a:off x="4104640" y="202912"/>
            <a:ext cx="3276600" cy="400110"/>
          </a:xfrm>
          <a:prstGeom prst="rect">
            <a:avLst/>
          </a:prstGeom>
          <a:solidFill>
            <a:schemeClr val="accent3">
              <a:lumMod val="75000"/>
            </a:schemeClr>
          </a:solidFill>
        </p:spPr>
        <p:txBody>
          <a:bodyPr wrap="square" rtlCol="0">
            <a:spAutoFit/>
          </a:bodyPr>
          <a:lstStyle/>
          <a:p>
            <a:pPr algn="ctr"/>
            <a:r>
              <a:rPr lang="es-ES" sz="2000" dirty="0" smtClean="0">
                <a:latin typeface="Calibri" panose="020F0502020204030204" pitchFamily="34" charset="0"/>
              </a:rPr>
              <a:t>PREGUNTAS CENTRALES</a:t>
            </a:r>
            <a:endParaRPr lang="es-ES" sz="2000" dirty="0">
              <a:latin typeface="Calibri" panose="020F0502020204030204" pitchFamily="34" charset="0"/>
            </a:endParaRPr>
          </a:p>
        </p:txBody>
      </p:sp>
      <p:sp>
        <p:nvSpPr>
          <p:cNvPr id="27" name="CuadroTexto 26"/>
          <p:cNvSpPr txBox="1"/>
          <p:nvPr/>
        </p:nvSpPr>
        <p:spPr>
          <a:xfrm>
            <a:off x="179070" y="1360388"/>
            <a:ext cx="4151630" cy="1015663"/>
          </a:xfrm>
          <a:prstGeom prst="rect">
            <a:avLst/>
          </a:prstGeom>
          <a:noFill/>
        </p:spPr>
        <p:txBody>
          <a:bodyPr wrap="square" rtlCol="0">
            <a:spAutoFit/>
          </a:bodyPr>
          <a:lstStyle/>
          <a:p>
            <a:r>
              <a:rPr lang="es-ES" sz="1200" dirty="0" smtClean="0">
                <a:latin typeface="Calibri" panose="020F0502020204030204" pitchFamily="34" charset="0"/>
              </a:rPr>
              <a:t>El aprendizaje llevado a cabo a través de un experiencia práctica en el laboratorio es enriquecedora y permite una comprensión más profunda e interpretativa de los conceptos.</a:t>
            </a:r>
          </a:p>
          <a:p>
            <a:r>
              <a:rPr lang="es-ES" sz="1200" dirty="0" smtClean="0">
                <a:latin typeface="Calibri" panose="020F0502020204030204" pitchFamily="34" charset="0"/>
              </a:rPr>
              <a:t>Se fomenta el cuestionamiento de nuestras acciones diarias y el impacto en la conservación del medio marino.</a:t>
            </a:r>
            <a:endParaRPr lang="es-ES" sz="1200" dirty="0">
              <a:latin typeface="Calibri" panose="020F0502020204030204" pitchFamily="34" charset="0"/>
            </a:endParaRPr>
          </a:p>
        </p:txBody>
      </p:sp>
      <p:sp>
        <p:nvSpPr>
          <p:cNvPr id="28" name="CuadroTexto 27"/>
          <p:cNvSpPr txBox="1"/>
          <p:nvPr/>
        </p:nvSpPr>
        <p:spPr>
          <a:xfrm>
            <a:off x="9590982" y="764038"/>
            <a:ext cx="1778000" cy="369332"/>
          </a:xfrm>
          <a:prstGeom prst="rect">
            <a:avLst/>
          </a:prstGeom>
          <a:solidFill>
            <a:schemeClr val="accent1">
              <a:lumMod val="75000"/>
            </a:schemeClr>
          </a:solidFill>
        </p:spPr>
        <p:txBody>
          <a:bodyPr wrap="square" rtlCol="0">
            <a:spAutoFit/>
          </a:bodyPr>
          <a:lstStyle/>
          <a:p>
            <a:pPr algn="ctr"/>
            <a:r>
              <a:rPr lang="es-ES" dirty="0" smtClean="0">
                <a:latin typeface="Calibri" panose="020F0502020204030204" pitchFamily="34" charset="0"/>
              </a:rPr>
              <a:t>Juicios de valor</a:t>
            </a:r>
            <a:endParaRPr lang="es-ES" dirty="0">
              <a:latin typeface="Calibri" panose="020F0502020204030204" pitchFamily="34" charset="0"/>
            </a:endParaRPr>
          </a:p>
        </p:txBody>
      </p:sp>
      <p:sp>
        <p:nvSpPr>
          <p:cNvPr id="29" name="CuadroTexto 28"/>
          <p:cNvSpPr txBox="1"/>
          <p:nvPr/>
        </p:nvSpPr>
        <p:spPr>
          <a:xfrm>
            <a:off x="9339768" y="2385103"/>
            <a:ext cx="2514600" cy="369332"/>
          </a:xfrm>
          <a:prstGeom prst="rect">
            <a:avLst/>
          </a:prstGeom>
          <a:solidFill>
            <a:schemeClr val="accent1">
              <a:lumMod val="75000"/>
            </a:schemeClr>
          </a:solidFill>
        </p:spPr>
        <p:txBody>
          <a:bodyPr wrap="square" rtlCol="0">
            <a:spAutoFit/>
          </a:bodyPr>
          <a:lstStyle/>
          <a:p>
            <a:pPr algn="ctr"/>
            <a:r>
              <a:rPr lang="es-ES" dirty="0" smtClean="0">
                <a:latin typeface="Calibri" panose="020F0502020204030204" pitchFamily="34" charset="0"/>
              </a:rPr>
              <a:t>Juicios de conocimiento</a:t>
            </a:r>
            <a:endParaRPr lang="es-ES" dirty="0">
              <a:latin typeface="Calibri" panose="020F0502020204030204" pitchFamily="34" charset="0"/>
            </a:endParaRPr>
          </a:p>
        </p:txBody>
      </p:sp>
      <p:sp>
        <p:nvSpPr>
          <p:cNvPr id="30" name="CuadroTexto 29"/>
          <p:cNvSpPr txBox="1"/>
          <p:nvPr/>
        </p:nvSpPr>
        <p:spPr>
          <a:xfrm>
            <a:off x="9272118" y="3748785"/>
            <a:ext cx="2514600" cy="369332"/>
          </a:xfrm>
          <a:prstGeom prst="rect">
            <a:avLst/>
          </a:prstGeom>
          <a:solidFill>
            <a:schemeClr val="accent1">
              <a:lumMod val="75000"/>
            </a:schemeClr>
          </a:solidFill>
        </p:spPr>
        <p:txBody>
          <a:bodyPr wrap="square" rtlCol="0">
            <a:spAutoFit/>
          </a:bodyPr>
          <a:lstStyle/>
          <a:p>
            <a:pPr algn="ctr"/>
            <a:r>
              <a:rPr lang="es-ES" dirty="0" smtClean="0">
                <a:latin typeface="Calibri" panose="020F0502020204030204" pitchFamily="34" charset="0"/>
              </a:rPr>
              <a:t>Transformaciones</a:t>
            </a:r>
            <a:endParaRPr lang="es-ES" dirty="0">
              <a:latin typeface="Calibri" panose="020F0502020204030204" pitchFamily="34" charset="0"/>
            </a:endParaRPr>
          </a:p>
        </p:txBody>
      </p:sp>
      <p:sp>
        <p:nvSpPr>
          <p:cNvPr id="31" name="CuadroTexto 30"/>
          <p:cNvSpPr txBox="1"/>
          <p:nvPr/>
        </p:nvSpPr>
        <p:spPr>
          <a:xfrm>
            <a:off x="9474387" y="5148586"/>
            <a:ext cx="2514600" cy="369332"/>
          </a:xfrm>
          <a:prstGeom prst="rect">
            <a:avLst/>
          </a:prstGeom>
          <a:solidFill>
            <a:schemeClr val="accent1">
              <a:lumMod val="75000"/>
            </a:schemeClr>
          </a:solidFill>
        </p:spPr>
        <p:txBody>
          <a:bodyPr wrap="square" rtlCol="0">
            <a:spAutoFit/>
          </a:bodyPr>
          <a:lstStyle/>
          <a:p>
            <a:pPr algn="ctr"/>
            <a:r>
              <a:rPr lang="es-ES" dirty="0" smtClean="0">
                <a:latin typeface="Calibri" panose="020F0502020204030204" pitchFamily="34" charset="0"/>
              </a:rPr>
              <a:t>Registros</a:t>
            </a:r>
            <a:endParaRPr lang="es-ES" dirty="0">
              <a:latin typeface="Calibri" panose="020F0502020204030204" pitchFamily="34" charset="0"/>
            </a:endParaRPr>
          </a:p>
        </p:txBody>
      </p:sp>
      <p:sp>
        <p:nvSpPr>
          <p:cNvPr id="32" name="CuadroTexto 31"/>
          <p:cNvSpPr txBox="1"/>
          <p:nvPr/>
        </p:nvSpPr>
        <p:spPr>
          <a:xfrm>
            <a:off x="255270" y="5499220"/>
            <a:ext cx="3735239" cy="1200329"/>
          </a:xfrm>
          <a:prstGeom prst="rect">
            <a:avLst/>
          </a:prstGeom>
          <a:noFill/>
        </p:spPr>
        <p:txBody>
          <a:bodyPr wrap="square" rtlCol="0">
            <a:spAutoFit/>
          </a:bodyPr>
          <a:lstStyle/>
          <a:p>
            <a:r>
              <a:rPr lang="es-ES" sz="1200" dirty="0" smtClean="0">
                <a:latin typeface="Calibri" panose="020F0502020204030204" pitchFamily="34" charset="0"/>
              </a:rPr>
              <a:t>Peces, especies, familias, origen, óseos, cartilaginosos, aletas (pectorales, anales, dorsales, pélvicas), piscifactoría, cría, pesca, longitud, diámetro, clave dicotómica, morfología, hábitat, economía, acuerdos pesqueros, sobreexplotación, extinción, demanda, recurso</a:t>
            </a:r>
            <a:r>
              <a:rPr lang="es-ES" sz="1200" smtClean="0">
                <a:latin typeface="Calibri" panose="020F0502020204030204" pitchFamily="34" charset="0"/>
              </a:rPr>
              <a:t>, distribución.</a:t>
            </a:r>
            <a:endParaRPr lang="es-ES" sz="1200" dirty="0">
              <a:latin typeface="Calibri" panose="020F0502020204030204" pitchFamily="34" charset="0"/>
            </a:endParaRPr>
          </a:p>
        </p:txBody>
      </p:sp>
      <p:sp>
        <p:nvSpPr>
          <p:cNvPr id="36" name="CuadroTexto 35"/>
          <p:cNvSpPr txBox="1"/>
          <p:nvPr/>
        </p:nvSpPr>
        <p:spPr>
          <a:xfrm>
            <a:off x="3910418" y="5314554"/>
            <a:ext cx="5106755" cy="1384995"/>
          </a:xfrm>
          <a:prstGeom prst="rect">
            <a:avLst/>
          </a:prstGeom>
          <a:noFill/>
        </p:spPr>
        <p:txBody>
          <a:bodyPr wrap="square" rtlCol="0">
            <a:spAutoFit/>
          </a:bodyPr>
          <a:lstStyle/>
          <a:p>
            <a:r>
              <a:rPr lang="es-ES" sz="1200" dirty="0" smtClean="0">
                <a:latin typeface="Calibri" panose="020F0502020204030204" pitchFamily="34" charset="0"/>
              </a:rPr>
              <a:t>-Conseguir identificar al menos 10 especies de peces del Atlántico /Mediterráneo en la lonja más cercana.</a:t>
            </a:r>
          </a:p>
          <a:p>
            <a:r>
              <a:rPr lang="es-ES" sz="1200" dirty="0" smtClean="0">
                <a:latin typeface="Calibri" panose="020F0502020204030204" pitchFamily="34" charset="0"/>
              </a:rPr>
              <a:t>-In situ se utilizarán claves dicotómicas facilitadas por el profesor para clasificar los ejemplares en familia y especie.</a:t>
            </a:r>
          </a:p>
          <a:p>
            <a:r>
              <a:rPr lang="es-ES" sz="1200" dirty="0" smtClean="0">
                <a:latin typeface="Calibri" panose="020F0502020204030204" pitchFamily="34" charset="0"/>
              </a:rPr>
              <a:t>-Se sacarán fotos </a:t>
            </a:r>
            <a:r>
              <a:rPr lang="es-ES" sz="1200" dirty="0" smtClean="0">
                <a:latin typeface="Calibri" panose="020F0502020204030204" pitchFamily="34" charset="0"/>
              </a:rPr>
              <a:t>para ayudar en la clasificación, se realizarán dibujos esquemáticos de los ejemplares y </a:t>
            </a:r>
            <a:r>
              <a:rPr lang="es-ES" sz="1200" dirty="0" smtClean="0">
                <a:latin typeface="Calibri" panose="020F0502020204030204" pitchFamily="34" charset="0"/>
              </a:rPr>
              <a:t>se tomarán </a:t>
            </a:r>
            <a:r>
              <a:rPr lang="es-ES" sz="1200" dirty="0" smtClean="0">
                <a:latin typeface="Calibri" panose="020F0502020204030204" pitchFamily="34" charset="0"/>
              </a:rPr>
              <a:t>medidas. Se deberán completar las actividades del cuaderno de trabajo.</a:t>
            </a:r>
            <a:endParaRPr lang="es-ES" sz="1200" dirty="0">
              <a:latin typeface="Calibri" panose="020F0502020204030204" pitchFamily="34" charset="0"/>
            </a:endParaRPr>
          </a:p>
        </p:txBody>
      </p:sp>
      <p:sp>
        <p:nvSpPr>
          <p:cNvPr id="37" name="CuadroTexto 36"/>
          <p:cNvSpPr txBox="1"/>
          <p:nvPr/>
        </p:nvSpPr>
        <p:spPr>
          <a:xfrm>
            <a:off x="217170" y="2780000"/>
            <a:ext cx="4364482" cy="461665"/>
          </a:xfrm>
          <a:prstGeom prst="rect">
            <a:avLst/>
          </a:prstGeom>
          <a:noFill/>
        </p:spPr>
        <p:txBody>
          <a:bodyPr wrap="square" rtlCol="0">
            <a:spAutoFit/>
          </a:bodyPr>
          <a:lstStyle/>
          <a:p>
            <a:r>
              <a:rPr lang="es-ES" sz="1200" dirty="0" smtClean="0">
                <a:latin typeface="Calibri" panose="020F0502020204030204" pitchFamily="34" charset="0"/>
              </a:rPr>
              <a:t>Nomenclatura binomial, concepto de especie, sistemas de clasificación de los seres vivos. Actividades pesqueras y acuicultura.</a:t>
            </a:r>
            <a:endParaRPr lang="es-ES" sz="1200" dirty="0">
              <a:latin typeface="Calibri" panose="020F0502020204030204" pitchFamily="34" charset="0"/>
            </a:endParaRPr>
          </a:p>
        </p:txBody>
      </p:sp>
      <p:sp>
        <p:nvSpPr>
          <p:cNvPr id="38" name="CuadroTexto 37"/>
          <p:cNvSpPr txBox="1"/>
          <p:nvPr/>
        </p:nvSpPr>
        <p:spPr>
          <a:xfrm>
            <a:off x="228980" y="3557057"/>
            <a:ext cx="4825619" cy="1384995"/>
          </a:xfrm>
          <a:prstGeom prst="rect">
            <a:avLst/>
          </a:prstGeom>
          <a:noFill/>
        </p:spPr>
        <p:txBody>
          <a:bodyPr wrap="square" rtlCol="0">
            <a:spAutoFit/>
          </a:bodyPr>
          <a:lstStyle/>
          <a:p>
            <a:endParaRPr lang="es-ES" sz="1200" dirty="0" smtClean="0">
              <a:latin typeface="Calibri" panose="020F0502020204030204" pitchFamily="34" charset="0"/>
            </a:endParaRPr>
          </a:p>
          <a:p>
            <a:pPr marL="228600" indent="-228600">
              <a:buAutoNum type="arabicPeriod"/>
            </a:pPr>
            <a:r>
              <a:rPr lang="es-ES" sz="1200" dirty="0" smtClean="0">
                <a:latin typeface="Calibri" panose="020F0502020204030204" pitchFamily="34" charset="0"/>
              </a:rPr>
              <a:t>Cada categoría taxonómica contiene todas aquellas de nivel inferior.</a:t>
            </a:r>
          </a:p>
          <a:p>
            <a:pPr marL="228600" indent="-228600">
              <a:buAutoNum type="arabicPeriod"/>
            </a:pPr>
            <a:r>
              <a:rPr lang="es-ES" sz="1200" dirty="0" smtClean="0">
                <a:latin typeface="Calibri" panose="020F0502020204030204" pitchFamily="34" charset="0"/>
              </a:rPr>
              <a:t>Las especies emparentadas presentarán más características morfológicas comunes entre sí que las no emparentadas. ESPECIFICAR.</a:t>
            </a:r>
          </a:p>
          <a:p>
            <a:pPr marL="228600" indent="-228600">
              <a:buAutoNum type="arabicPeriod"/>
            </a:pPr>
            <a:r>
              <a:rPr lang="es-ES" sz="1200" dirty="0" smtClean="0">
                <a:latin typeface="Calibri" panose="020F0502020204030204" pitchFamily="34" charset="0"/>
              </a:rPr>
              <a:t>Si el crecimiento de las explotaciones pesqueras no respetan los ciclos reproductivos y de reemplazo generacional de los peces, su estado de conservación empeora (pudiendo llegar a la extinción).</a:t>
            </a:r>
            <a:endParaRPr lang="es-ES" sz="1200" dirty="0">
              <a:latin typeface="Calibri" panose="020F0502020204030204" pitchFamily="34" charset="0"/>
            </a:endParaRPr>
          </a:p>
        </p:txBody>
      </p:sp>
      <p:sp>
        <p:nvSpPr>
          <p:cNvPr id="39" name="CuadroTexto 38"/>
          <p:cNvSpPr txBox="1"/>
          <p:nvPr/>
        </p:nvSpPr>
        <p:spPr>
          <a:xfrm>
            <a:off x="9135247" y="5499220"/>
            <a:ext cx="3191764" cy="1200329"/>
          </a:xfrm>
          <a:prstGeom prst="rect">
            <a:avLst/>
          </a:prstGeom>
          <a:noFill/>
        </p:spPr>
        <p:txBody>
          <a:bodyPr wrap="square" rtlCol="0">
            <a:spAutoFit/>
          </a:bodyPr>
          <a:lstStyle/>
          <a:p>
            <a:r>
              <a:rPr lang="es-ES" sz="1200" dirty="0" smtClean="0">
                <a:latin typeface="Calibri" panose="020F0502020204030204" pitchFamily="34" charset="0"/>
              </a:rPr>
              <a:t>-</a:t>
            </a:r>
            <a:r>
              <a:rPr lang="es-ES" sz="1200" dirty="0" smtClean="0">
                <a:latin typeface="Calibri" panose="020F0502020204030204" pitchFamily="34" charset="0"/>
              </a:rPr>
              <a:t>Dibujos de los </a:t>
            </a:r>
            <a:r>
              <a:rPr lang="es-ES" sz="1200" dirty="0" smtClean="0">
                <a:latin typeface="Calibri" panose="020F0502020204030204" pitchFamily="34" charset="0"/>
              </a:rPr>
              <a:t>ejemplares, indicando los caracteres de diagnóstico principales.</a:t>
            </a:r>
          </a:p>
          <a:p>
            <a:r>
              <a:rPr lang="es-ES" sz="1200" dirty="0" smtClean="0">
                <a:latin typeface="Calibri" panose="020F0502020204030204" pitchFamily="34" charset="0"/>
              </a:rPr>
              <a:t>-Señalizar distribución de los peces  en los mapas de distribución.</a:t>
            </a:r>
          </a:p>
          <a:p>
            <a:r>
              <a:rPr lang="es-ES" sz="1200" dirty="0" smtClean="0">
                <a:latin typeface="Calibri" panose="020F0502020204030204" pitchFamily="34" charset="0"/>
              </a:rPr>
              <a:t>-Medidas de los ejemplares.</a:t>
            </a:r>
          </a:p>
          <a:p>
            <a:r>
              <a:rPr lang="es-ES" sz="1200" dirty="0" smtClean="0">
                <a:latin typeface="Calibri" panose="020F0502020204030204" pitchFamily="34" charset="0"/>
              </a:rPr>
              <a:t>-Identificación taxonómica.</a:t>
            </a:r>
            <a:endParaRPr lang="es-ES" sz="1200" dirty="0">
              <a:latin typeface="Calibri" panose="020F0502020204030204" pitchFamily="34" charset="0"/>
            </a:endParaRPr>
          </a:p>
        </p:txBody>
      </p:sp>
      <p:sp>
        <p:nvSpPr>
          <p:cNvPr id="33" name="CuadroTexto 38"/>
          <p:cNvSpPr txBox="1"/>
          <p:nvPr/>
        </p:nvSpPr>
        <p:spPr>
          <a:xfrm>
            <a:off x="8369300" y="4123999"/>
            <a:ext cx="3786864" cy="1015663"/>
          </a:xfrm>
          <a:prstGeom prst="rect">
            <a:avLst/>
          </a:prstGeom>
          <a:noFill/>
        </p:spPr>
        <p:txBody>
          <a:bodyPr wrap="square" rtlCol="0">
            <a:spAutoFit/>
          </a:bodyPr>
          <a:lstStyle/>
          <a:p>
            <a:r>
              <a:rPr lang="es-ES" sz="1200" dirty="0" smtClean="0">
                <a:latin typeface="Calibri" panose="020F0502020204030204" pitchFamily="34" charset="0"/>
              </a:rPr>
              <a:t>-Tabla donde se registren la clase, </a:t>
            </a:r>
            <a:r>
              <a:rPr lang="es-ES" sz="1200" dirty="0" err="1" smtClean="0">
                <a:latin typeface="Calibri" panose="020F0502020204030204" pitchFamily="34" charset="0"/>
              </a:rPr>
              <a:t>órden</a:t>
            </a:r>
            <a:r>
              <a:rPr lang="es-ES" sz="1200" dirty="0" smtClean="0">
                <a:latin typeface="Calibri" panose="020F0502020204030204" pitchFamily="34" charset="0"/>
              </a:rPr>
              <a:t>, familia, género  y especie., medidas de los peces y hábitat. Anotaciones particulares que el alumnado considere de interés.</a:t>
            </a:r>
          </a:p>
          <a:p>
            <a:r>
              <a:rPr lang="es-ES" sz="1200" dirty="0" smtClean="0">
                <a:latin typeface="Calibri" panose="020F0502020204030204" pitchFamily="34" charset="0"/>
              </a:rPr>
              <a:t>-Representación gráfica esquemática de los grupos en forma de árbol filogenético.</a:t>
            </a:r>
          </a:p>
        </p:txBody>
      </p:sp>
      <p:sp>
        <p:nvSpPr>
          <p:cNvPr id="34" name="CuadroTexto 38"/>
          <p:cNvSpPr txBox="1"/>
          <p:nvPr/>
        </p:nvSpPr>
        <p:spPr>
          <a:xfrm>
            <a:off x="7126014" y="2812276"/>
            <a:ext cx="5200997" cy="1015663"/>
          </a:xfrm>
          <a:prstGeom prst="rect">
            <a:avLst/>
          </a:prstGeom>
          <a:noFill/>
        </p:spPr>
        <p:txBody>
          <a:bodyPr wrap="square" rtlCol="0">
            <a:spAutoFit/>
          </a:bodyPr>
          <a:lstStyle/>
          <a:p>
            <a:r>
              <a:rPr lang="es-ES" sz="1200" dirty="0" smtClean="0">
                <a:latin typeface="Calibri" panose="020F0502020204030204" pitchFamily="34" charset="0"/>
              </a:rPr>
              <a:t>En la lonja pueden observarse  numerosas especies de peces pertenecientes a diferentes órdenes, lo cual facilita el estudio de caracteres morfológicos  característicos que  sirvan de ejemplo de los mecanismos  empleados para  la clasificación de los seres vivos. La actividad sirve como introducción a los estudios de inventariado </a:t>
            </a:r>
            <a:r>
              <a:rPr lang="es-ES" sz="1200" smtClean="0">
                <a:latin typeface="Calibri" panose="020F0502020204030204" pitchFamily="34" charset="0"/>
              </a:rPr>
              <a:t>de fauna.</a:t>
            </a:r>
            <a:endParaRPr lang="es-ES" sz="1200" dirty="0" smtClean="0">
              <a:latin typeface="Calibri" panose="020F0502020204030204" pitchFamily="34" charset="0"/>
            </a:endParaRPr>
          </a:p>
        </p:txBody>
      </p:sp>
      <p:sp>
        <p:nvSpPr>
          <p:cNvPr id="35" name="CuadroTexto 38"/>
          <p:cNvSpPr txBox="1"/>
          <p:nvPr/>
        </p:nvSpPr>
        <p:spPr>
          <a:xfrm>
            <a:off x="7719264" y="1250770"/>
            <a:ext cx="4607747" cy="1200329"/>
          </a:xfrm>
          <a:prstGeom prst="rect">
            <a:avLst/>
          </a:prstGeom>
          <a:noFill/>
        </p:spPr>
        <p:txBody>
          <a:bodyPr wrap="square" rtlCol="0">
            <a:spAutoFit/>
          </a:bodyPr>
          <a:lstStyle/>
          <a:p>
            <a:r>
              <a:rPr lang="es-ES" sz="1200" dirty="0" smtClean="0">
                <a:latin typeface="Calibri" panose="020F0502020204030204" pitchFamily="34" charset="0"/>
              </a:rPr>
              <a:t>Se ha planteado la actividad de forma que se enlace la taxonomía con problemáticas ambientales como la sobreexplotación pesquera, derivadas del consumo humano. En la indagación del interés pesquero de las especies se puede extraer información sobre diferentes estilos de pesca y posibles actitudes y mecanismos para mejorar la sostenibilidad de la industria pesquera.</a:t>
            </a:r>
          </a:p>
        </p:txBody>
      </p:sp>
    </p:spTree>
    <p:extLst>
      <p:ext uri="{BB962C8B-B14F-4D97-AF65-F5344CB8AC3E}">
        <p14:creationId xmlns:p14="http://schemas.microsoft.com/office/powerpoint/2010/main" val="20783059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125</TotalTime>
  <Words>512</Words>
  <Application>Microsoft Office PowerPoint</Application>
  <PresentationFormat>Personalizado</PresentationFormat>
  <Paragraphs>43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Ion</vt:lpstr>
      <vt:lpstr>Presentación de PowerPoint</vt:lpstr>
    </vt:vector>
  </TitlesOfParts>
  <Company>UPNA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%username%</dc:creator>
  <cp:lastModifiedBy>Maialen</cp:lastModifiedBy>
  <cp:revision>25</cp:revision>
  <dcterms:created xsi:type="dcterms:W3CDTF">2017-01-31T17:08:24Z</dcterms:created>
  <dcterms:modified xsi:type="dcterms:W3CDTF">2017-03-03T15:33:25Z</dcterms:modified>
</cp:coreProperties>
</file>