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5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A1EA-15E6-41D7-908F-505154CAD45E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1F7AA-A0BD-435C-9FC2-0FA9616770A9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23697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8D6F0-5EA5-4083-BB80-F005B9C82DDD}" type="slidenum">
              <a:rPr lang="eu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u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u-ES" smtClean="0"/>
          </a:p>
        </p:txBody>
      </p:sp>
    </p:spTree>
    <p:extLst>
      <p:ext uri="{BB962C8B-B14F-4D97-AF65-F5344CB8AC3E}">
        <p14:creationId xmlns:p14="http://schemas.microsoft.com/office/powerpoint/2010/main" val="420487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B827E-25CD-4998-878D-AA588A6196C3}" type="slidenum">
              <a:rPr lang="eu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u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u-ES" smtClean="0"/>
          </a:p>
        </p:txBody>
      </p:sp>
    </p:spTree>
    <p:extLst>
      <p:ext uri="{BB962C8B-B14F-4D97-AF65-F5344CB8AC3E}">
        <p14:creationId xmlns:p14="http://schemas.microsoft.com/office/powerpoint/2010/main" val="33552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4853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25286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52096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10323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0532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446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74256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11810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2044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635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1049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4100-6282-41A0-A31C-BF5CF430911C}" type="datetimeFigureOut">
              <a:rPr lang="eu-ES" smtClean="0"/>
              <a:t>2019/01/09</a:t>
            </a:fld>
            <a:endParaRPr 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866F-764A-4A13-A923-DADF07932074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802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skadi.eus/ab34aElhuyarHiztegiaWar/ab34ahiztegia/reinterpretar*/G/ordaina/berrinterpretatu/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34848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Zientziaren modeloak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015331" y="2514601"/>
            <a:ext cx="8173264" cy="1904999"/>
          </a:xfrm>
        </p:spPr>
        <p:txBody>
          <a:bodyPr>
            <a:normAutofit/>
          </a:bodyPr>
          <a:lstStyle/>
          <a:p>
            <a:r>
              <a:rPr lang="eu-ES" sz="1800" dirty="0" smtClean="0"/>
              <a:t>Hurrengo diapositiban azaltzen dira eskolan erakusten diren modelo zientifikoak eta haien egitura.</a:t>
            </a:r>
          </a:p>
          <a:p>
            <a:r>
              <a:rPr lang="eu-ES" sz="1800" dirty="0" smtClean="0"/>
              <a:t>Ulergarrienak dira esperientziak erakusten digutenak, eta horietatik abiatu behar dira modelo zientifikoak eraikitzeko.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39157" y="1468785"/>
            <a:ext cx="8173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Kontzeptu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zientifikoak</a:t>
            </a:r>
            <a:r>
              <a:rPr lang="es-ES" dirty="0">
                <a:solidFill>
                  <a:srgbClr val="FF0000"/>
                </a:solidFill>
              </a:rPr>
              <a:t> eta </a:t>
            </a:r>
            <a:r>
              <a:rPr lang="es-ES" dirty="0" err="1">
                <a:solidFill>
                  <a:srgbClr val="FF0000"/>
                </a:solidFill>
              </a:rPr>
              <a:t>haien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arteko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erlazioak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edo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prozesuen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azalpenak</a:t>
            </a:r>
            <a:r>
              <a:rPr lang="es-ES" dirty="0">
                <a:solidFill>
                  <a:srgbClr val="FF0000"/>
                </a:solidFill>
              </a:rPr>
              <a:t>,</a:t>
            </a:r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edo</a:t>
            </a:r>
            <a:r>
              <a:rPr lang="es-ES" dirty="0">
                <a:solidFill>
                  <a:srgbClr val="FF0000"/>
                </a:solidFill>
              </a:rPr>
              <a:t>/eta </a:t>
            </a:r>
            <a:r>
              <a:rPr lang="es-ES" dirty="0" err="1">
                <a:solidFill>
                  <a:srgbClr val="FF0000"/>
                </a:solidFill>
              </a:rPr>
              <a:t>legeak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definizioak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osatzen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dute</a:t>
            </a:r>
            <a:r>
              <a:rPr lang="es-ES" dirty="0">
                <a:solidFill>
                  <a:srgbClr val="FF0000"/>
                </a:solidFill>
              </a:rPr>
              <a:t> Modelo </a:t>
            </a:r>
            <a:r>
              <a:rPr lang="es-ES" dirty="0" err="1">
                <a:solidFill>
                  <a:srgbClr val="FF0000"/>
                </a:solidFill>
              </a:rPr>
              <a:t>Zientifikoak</a:t>
            </a:r>
            <a:r>
              <a:rPr lang="es-ES" dirty="0">
                <a:solidFill>
                  <a:srgbClr val="FF0000"/>
                </a:solidFill>
              </a:rPr>
              <a:t>. </a:t>
            </a:r>
            <a:r>
              <a:rPr lang="es-ES" dirty="0" err="1">
                <a:solidFill>
                  <a:srgbClr val="FF0000"/>
                </a:solidFill>
              </a:rPr>
              <a:t>Ikasmaila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bakoitzean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definitu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behar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dira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zeintzuk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diren</a:t>
            </a:r>
            <a:r>
              <a:rPr lang="es-ES" dirty="0">
                <a:solidFill>
                  <a:srgbClr val="FF0000"/>
                </a:solidFill>
              </a:rPr>
              <a:t> eta </a:t>
            </a:r>
            <a:r>
              <a:rPr lang="es-ES" dirty="0" err="1">
                <a:solidFill>
                  <a:srgbClr val="FF0000"/>
                </a:solidFill>
              </a:rPr>
              <a:t>zein</a:t>
            </a:r>
            <a:r>
              <a:rPr lang="es-ES" dirty="0">
                <a:solidFill>
                  <a:srgbClr val="FF0000"/>
                </a:solidFill>
              </a:rPr>
              <a:t> fenómeno </a:t>
            </a:r>
            <a:r>
              <a:rPr lang="es-ES" dirty="0" err="1">
                <a:solidFill>
                  <a:srgbClr val="FF0000"/>
                </a:solidFill>
              </a:rPr>
              <a:t>naturalekin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erlazionatzen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diren</a:t>
            </a:r>
            <a:r>
              <a:rPr lang="es-ES" dirty="0"/>
              <a:t>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72291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9551989" y="5084763"/>
            <a:ext cx="865187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8616950" y="4941889"/>
            <a:ext cx="863600" cy="5032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535863" y="5013325"/>
            <a:ext cx="792162" cy="431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096000" y="5013325"/>
            <a:ext cx="1079500" cy="2873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872038" y="5013325"/>
            <a:ext cx="863600" cy="2873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8759826" y="1052514"/>
            <a:ext cx="1368425" cy="2889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527801" y="1052514"/>
            <a:ext cx="1152525" cy="2889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016500" y="1052514"/>
            <a:ext cx="863600" cy="2889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2946401" y="4725989"/>
            <a:ext cx="9239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876550" y="3278188"/>
            <a:ext cx="13843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2947988" y="1917701"/>
            <a:ext cx="98901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3071813" y="2060575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Materia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3000376" y="3276601"/>
            <a:ext cx="1158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Interacciones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3143250" y="4797426"/>
            <a:ext cx="730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Energia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640013" y="739776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Macro/micro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1703389" y="1389063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Cambios/</a:t>
            </a:r>
          </a:p>
          <a:p>
            <a:r>
              <a:rPr lang="eu-ES" sz="1000"/>
              <a:t>conservación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3648076" y="1531939"/>
            <a:ext cx="833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propiedades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1703388" y="3005138"/>
            <a:ext cx="5774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Espacio</a:t>
            </a:r>
          </a:p>
          <a:p>
            <a:endParaRPr lang="eu-ES" sz="1000"/>
          </a:p>
          <a:p>
            <a:endParaRPr lang="eu-ES" sz="1000"/>
          </a:p>
          <a:p>
            <a:r>
              <a:rPr lang="eu-ES" sz="1000"/>
              <a:t>Tiempo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703389" y="4989514"/>
            <a:ext cx="8739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transferencia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2063751" y="5421314"/>
            <a:ext cx="1020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transformación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2351089" y="5853114"/>
            <a:ext cx="8691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conservación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2782889" y="6284914"/>
            <a:ext cx="8290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degradación</a:t>
            </a:r>
          </a:p>
        </p:txBody>
      </p:sp>
      <p:sp>
        <p:nvSpPr>
          <p:cNvPr id="22551" name="Oval 24"/>
          <p:cNvSpPr>
            <a:spLocks noChangeArrowheads="1"/>
          </p:cNvSpPr>
          <p:nvPr/>
        </p:nvSpPr>
        <p:spPr bwMode="auto">
          <a:xfrm>
            <a:off x="1524000" y="0"/>
            <a:ext cx="3132138" cy="66690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5087939" y="1052514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celulas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6527801" y="1052514"/>
            <a:ext cx="1022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organismos</a:t>
            </a: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8759826" y="1052514"/>
            <a:ext cx="1072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ecosistemas</a:t>
            </a:r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4727576" y="188913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8616951" y="163513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6240464" y="141288"/>
            <a:ext cx="938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Biodiversidad/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58" name="Text Box 31"/>
          <p:cNvSpPr txBox="1">
            <a:spLocks noChangeArrowheads="1"/>
          </p:cNvSpPr>
          <p:nvPr/>
        </p:nvSpPr>
        <p:spPr bwMode="auto">
          <a:xfrm>
            <a:off x="5081588" y="1435101"/>
            <a:ext cx="689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funciones</a:t>
            </a:r>
          </a:p>
        </p:txBody>
      </p:sp>
      <p:sp>
        <p:nvSpPr>
          <p:cNvPr id="22559" name="Text Box 32"/>
          <p:cNvSpPr txBox="1">
            <a:spLocks noChangeArrowheads="1"/>
          </p:cNvSpPr>
          <p:nvPr/>
        </p:nvSpPr>
        <p:spPr bwMode="auto">
          <a:xfrm>
            <a:off x="6816725" y="1412876"/>
            <a:ext cx="689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funciones</a:t>
            </a:r>
          </a:p>
        </p:txBody>
      </p:sp>
      <p:sp>
        <p:nvSpPr>
          <p:cNvPr id="22560" name="Text Box 33"/>
          <p:cNvSpPr txBox="1">
            <a:spLocks noChangeArrowheads="1"/>
          </p:cNvSpPr>
          <p:nvPr/>
        </p:nvSpPr>
        <p:spPr bwMode="auto">
          <a:xfrm>
            <a:off x="8832850" y="1484314"/>
            <a:ext cx="12073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 (dinámica)</a:t>
            </a:r>
          </a:p>
        </p:txBody>
      </p:sp>
      <p:sp>
        <p:nvSpPr>
          <p:cNvPr id="22561" name="Text Box 34"/>
          <p:cNvSpPr txBox="1">
            <a:spLocks noChangeArrowheads="1"/>
          </p:cNvSpPr>
          <p:nvPr/>
        </p:nvSpPr>
        <p:spPr bwMode="auto">
          <a:xfrm>
            <a:off x="4819651" y="1968501"/>
            <a:ext cx="6014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relación</a:t>
            </a:r>
          </a:p>
        </p:txBody>
      </p:sp>
      <p:sp>
        <p:nvSpPr>
          <p:cNvPr id="22562" name="Text Box 35"/>
          <p:cNvSpPr txBox="1">
            <a:spLocks noChangeArrowheads="1"/>
          </p:cNvSpPr>
          <p:nvPr/>
        </p:nvSpPr>
        <p:spPr bwMode="auto">
          <a:xfrm>
            <a:off x="5513388" y="1968501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reproducción</a:t>
            </a:r>
          </a:p>
        </p:txBody>
      </p:sp>
      <p:sp>
        <p:nvSpPr>
          <p:cNvPr id="22563" name="Text Box 36"/>
          <p:cNvSpPr txBox="1">
            <a:spLocks noChangeArrowheads="1"/>
          </p:cNvSpPr>
          <p:nvPr/>
        </p:nvSpPr>
        <p:spPr bwMode="auto">
          <a:xfrm>
            <a:off x="5087939" y="2420939"/>
            <a:ext cx="661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nutrición</a:t>
            </a:r>
          </a:p>
        </p:txBody>
      </p:sp>
      <p:sp>
        <p:nvSpPr>
          <p:cNvPr id="22564" name="Text Box 37"/>
          <p:cNvSpPr txBox="1">
            <a:spLocks noChangeArrowheads="1"/>
          </p:cNvSpPr>
          <p:nvPr/>
        </p:nvSpPr>
        <p:spPr bwMode="auto">
          <a:xfrm>
            <a:off x="7680325" y="2565401"/>
            <a:ext cx="6286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genética</a:t>
            </a:r>
          </a:p>
        </p:txBody>
      </p:sp>
      <p:sp>
        <p:nvSpPr>
          <p:cNvPr id="22565" name="Text Box 38"/>
          <p:cNvSpPr txBox="1">
            <a:spLocks noChangeArrowheads="1"/>
          </p:cNvSpPr>
          <p:nvPr/>
        </p:nvSpPr>
        <p:spPr bwMode="auto">
          <a:xfrm>
            <a:off x="7896226" y="2924176"/>
            <a:ext cx="6880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evolución</a:t>
            </a:r>
          </a:p>
        </p:txBody>
      </p:sp>
      <p:sp>
        <p:nvSpPr>
          <p:cNvPr id="22566" name="Text Box 39"/>
          <p:cNvSpPr txBox="1">
            <a:spLocks noChangeArrowheads="1"/>
          </p:cNvSpPr>
          <p:nvPr/>
        </p:nvSpPr>
        <p:spPr bwMode="auto">
          <a:xfrm>
            <a:off x="8543926" y="2276476"/>
            <a:ext cx="867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Ciclo materia</a:t>
            </a:r>
          </a:p>
        </p:txBody>
      </p:sp>
      <p:sp>
        <p:nvSpPr>
          <p:cNvPr id="22567" name="Text Box 40"/>
          <p:cNvSpPr txBox="1">
            <a:spLocks noChangeArrowheads="1"/>
          </p:cNvSpPr>
          <p:nvPr/>
        </p:nvSpPr>
        <p:spPr bwMode="auto">
          <a:xfrm>
            <a:off x="9555164" y="2255839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Flujo energia</a:t>
            </a:r>
          </a:p>
        </p:txBody>
      </p:sp>
      <p:sp>
        <p:nvSpPr>
          <p:cNvPr id="22568" name="Text Box 41"/>
          <p:cNvSpPr txBox="1">
            <a:spLocks noChangeArrowheads="1"/>
          </p:cNvSpPr>
          <p:nvPr/>
        </p:nvSpPr>
        <p:spPr bwMode="auto">
          <a:xfrm>
            <a:off x="7267575" y="1895476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reproducción</a:t>
            </a:r>
          </a:p>
        </p:txBody>
      </p:sp>
      <p:sp>
        <p:nvSpPr>
          <p:cNvPr id="22569" name="Text Box 42"/>
          <p:cNvSpPr txBox="1">
            <a:spLocks noChangeArrowheads="1"/>
          </p:cNvSpPr>
          <p:nvPr/>
        </p:nvSpPr>
        <p:spPr bwMode="auto">
          <a:xfrm>
            <a:off x="6527801" y="1916114"/>
            <a:ext cx="6014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relación</a:t>
            </a:r>
          </a:p>
        </p:txBody>
      </p:sp>
      <p:sp>
        <p:nvSpPr>
          <p:cNvPr id="22570" name="Text Box 43"/>
          <p:cNvSpPr txBox="1">
            <a:spLocks noChangeArrowheads="1"/>
          </p:cNvSpPr>
          <p:nvPr/>
        </p:nvSpPr>
        <p:spPr bwMode="auto">
          <a:xfrm>
            <a:off x="6816725" y="2349501"/>
            <a:ext cx="661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nutrición</a:t>
            </a:r>
          </a:p>
        </p:txBody>
      </p:sp>
      <p:sp>
        <p:nvSpPr>
          <p:cNvPr id="22571" name="Text Box 44"/>
          <p:cNvSpPr txBox="1">
            <a:spLocks noChangeArrowheads="1"/>
          </p:cNvSpPr>
          <p:nvPr/>
        </p:nvSpPr>
        <p:spPr bwMode="auto">
          <a:xfrm>
            <a:off x="4851401" y="5011739"/>
            <a:ext cx="745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Atomos</a:t>
            </a:r>
          </a:p>
        </p:txBody>
      </p:sp>
      <p:sp>
        <p:nvSpPr>
          <p:cNvPr id="22572" name="Text Box 45"/>
          <p:cNvSpPr txBox="1">
            <a:spLocks noChangeArrowheads="1"/>
          </p:cNvSpPr>
          <p:nvPr/>
        </p:nvSpPr>
        <p:spPr bwMode="auto">
          <a:xfrm>
            <a:off x="6096000" y="5013326"/>
            <a:ext cx="943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Sustancias</a:t>
            </a:r>
          </a:p>
        </p:txBody>
      </p:sp>
      <p:sp>
        <p:nvSpPr>
          <p:cNvPr id="22573" name="Text Box 46"/>
          <p:cNvSpPr txBox="1">
            <a:spLocks noChangeArrowheads="1"/>
          </p:cNvSpPr>
          <p:nvPr/>
        </p:nvSpPr>
        <p:spPr bwMode="auto">
          <a:xfrm>
            <a:off x="7464426" y="4941888"/>
            <a:ext cx="86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Sistemas </a:t>
            </a:r>
          </a:p>
          <a:p>
            <a:r>
              <a:rPr lang="eu-ES" sz="1400"/>
              <a:t>físicos</a:t>
            </a:r>
          </a:p>
        </p:txBody>
      </p:sp>
      <p:sp>
        <p:nvSpPr>
          <p:cNvPr id="22574" name="Text Box 47"/>
          <p:cNvSpPr txBox="1">
            <a:spLocks noChangeArrowheads="1"/>
          </p:cNvSpPr>
          <p:nvPr/>
        </p:nvSpPr>
        <p:spPr bwMode="auto">
          <a:xfrm>
            <a:off x="8616950" y="4941888"/>
            <a:ext cx="73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Planeta</a:t>
            </a:r>
          </a:p>
          <a:p>
            <a:r>
              <a:rPr lang="eu-ES" sz="1400"/>
              <a:t> Tierra</a:t>
            </a:r>
          </a:p>
        </p:txBody>
      </p:sp>
      <p:sp>
        <p:nvSpPr>
          <p:cNvPr id="22575" name="Text Box 48"/>
          <p:cNvSpPr txBox="1">
            <a:spLocks noChangeArrowheads="1"/>
          </p:cNvSpPr>
          <p:nvPr/>
        </p:nvSpPr>
        <p:spPr bwMode="auto">
          <a:xfrm>
            <a:off x="9551989" y="5084764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/>
              <a:t>Universo</a:t>
            </a:r>
          </a:p>
        </p:txBody>
      </p:sp>
      <p:sp>
        <p:nvSpPr>
          <p:cNvPr id="22576" name="Text Box 49"/>
          <p:cNvSpPr txBox="1">
            <a:spLocks noChangeArrowheads="1"/>
          </p:cNvSpPr>
          <p:nvPr/>
        </p:nvSpPr>
        <p:spPr bwMode="auto">
          <a:xfrm>
            <a:off x="4800601" y="4102100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77" name="Text Box 50"/>
          <p:cNvSpPr txBox="1">
            <a:spLocks noChangeArrowheads="1"/>
          </p:cNvSpPr>
          <p:nvPr/>
        </p:nvSpPr>
        <p:spPr bwMode="auto">
          <a:xfrm>
            <a:off x="7319964" y="574676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78" name="Text Box 51"/>
          <p:cNvSpPr txBox="1">
            <a:spLocks noChangeArrowheads="1"/>
          </p:cNvSpPr>
          <p:nvPr/>
        </p:nvSpPr>
        <p:spPr bwMode="auto">
          <a:xfrm>
            <a:off x="5235576" y="64611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79" name="Text Box 52"/>
          <p:cNvSpPr txBox="1">
            <a:spLocks noChangeArrowheads="1"/>
          </p:cNvSpPr>
          <p:nvPr/>
        </p:nvSpPr>
        <p:spPr bwMode="auto">
          <a:xfrm>
            <a:off x="9696451" y="43021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0" name="Text Box 53"/>
          <p:cNvSpPr txBox="1">
            <a:spLocks noChangeArrowheads="1"/>
          </p:cNvSpPr>
          <p:nvPr/>
        </p:nvSpPr>
        <p:spPr bwMode="auto">
          <a:xfrm>
            <a:off x="6672264" y="467836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1" name="Text Box 54"/>
          <p:cNvSpPr txBox="1">
            <a:spLocks noChangeArrowheads="1"/>
          </p:cNvSpPr>
          <p:nvPr/>
        </p:nvSpPr>
        <p:spPr bwMode="auto">
          <a:xfrm>
            <a:off x="5930901" y="6931025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2" name="Text Box 55"/>
          <p:cNvSpPr txBox="1">
            <a:spLocks noChangeArrowheads="1"/>
          </p:cNvSpPr>
          <p:nvPr/>
        </p:nvSpPr>
        <p:spPr bwMode="auto">
          <a:xfrm>
            <a:off x="5235576" y="467836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3" name="Text Box 56"/>
          <p:cNvSpPr txBox="1">
            <a:spLocks noChangeArrowheads="1"/>
          </p:cNvSpPr>
          <p:nvPr/>
        </p:nvSpPr>
        <p:spPr bwMode="auto">
          <a:xfrm>
            <a:off x="8688389" y="4318001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4" name="Text Box 57"/>
          <p:cNvSpPr txBox="1">
            <a:spLocks noChangeArrowheads="1"/>
          </p:cNvSpPr>
          <p:nvPr/>
        </p:nvSpPr>
        <p:spPr bwMode="auto">
          <a:xfrm>
            <a:off x="9807576" y="467836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5" name="Text Box 58"/>
          <p:cNvSpPr txBox="1">
            <a:spLocks noChangeArrowheads="1"/>
          </p:cNvSpPr>
          <p:nvPr/>
        </p:nvSpPr>
        <p:spPr bwMode="auto">
          <a:xfrm>
            <a:off x="6240464" y="4102100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86" name="Text Box 59"/>
          <p:cNvSpPr txBox="1">
            <a:spLocks noChangeArrowheads="1"/>
          </p:cNvSpPr>
          <p:nvPr/>
        </p:nvSpPr>
        <p:spPr bwMode="auto">
          <a:xfrm>
            <a:off x="7535864" y="4175125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87" name="Text Box 60"/>
          <p:cNvSpPr txBox="1">
            <a:spLocks noChangeArrowheads="1"/>
          </p:cNvSpPr>
          <p:nvPr/>
        </p:nvSpPr>
        <p:spPr bwMode="auto">
          <a:xfrm>
            <a:off x="9564689" y="4246563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Diversidad/</a:t>
            </a:r>
          </a:p>
          <a:p>
            <a:r>
              <a:rPr lang="eu-ES" sz="1000"/>
              <a:t>regularidades</a:t>
            </a:r>
          </a:p>
        </p:txBody>
      </p:sp>
      <p:sp>
        <p:nvSpPr>
          <p:cNvPr id="22588" name="Text Box 61"/>
          <p:cNvSpPr txBox="1">
            <a:spLocks noChangeArrowheads="1"/>
          </p:cNvSpPr>
          <p:nvPr/>
        </p:nvSpPr>
        <p:spPr bwMode="auto">
          <a:xfrm>
            <a:off x="7967664" y="4678364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estructura</a:t>
            </a:r>
          </a:p>
        </p:txBody>
      </p:sp>
      <p:sp>
        <p:nvSpPr>
          <p:cNvPr id="22589" name="Text Box 62"/>
          <p:cNvSpPr txBox="1">
            <a:spLocks noChangeArrowheads="1"/>
          </p:cNvSpPr>
          <p:nvPr/>
        </p:nvSpPr>
        <p:spPr bwMode="auto">
          <a:xfrm>
            <a:off x="4800600" y="5541964"/>
            <a:ext cx="615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</a:t>
            </a:r>
          </a:p>
        </p:txBody>
      </p:sp>
      <p:sp>
        <p:nvSpPr>
          <p:cNvPr id="22590" name="Text Box 63"/>
          <p:cNvSpPr txBox="1">
            <a:spLocks noChangeArrowheads="1"/>
          </p:cNvSpPr>
          <p:nvPr/>
        </p:nvSpPr>
        <p:spPr bwMode="auto">
          <a:xfrm>
            <a:off x="6240463" y="5614989"/>
            <a:ext cx="615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</a:t>
            </a:r>
          </a:p>
        </p:txBody>
      </p:sp>
      <p:sp>
        <p:nvSpPr>
          <p:cNvPr id="22591" name="Text Box 64"/>
          <p:cNvSpPr txBox="1">
            <a:spLocks noChangeArrowheads="1"/>
          </p:cNvSpPr>
          <p:nvPr/>
        </p:nvSpPr>
        <p:spPr bwMode="auto">
          <a:xfrm>
            <a:off x="7464425" y="5614989"/>
            <a:ext cx="615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</a:t>
            </a:r>
          </a:p>
        </p:txBody>
      </p:sp>
      <p:sp>
        <p:nvSpPr>
          <p:cNvPr id="22592" name="Text Box 65"/>
          <p:cNvSpPr txBox="1">
            <a:spLocks noChangeArrowheads="1"/>
          </p:cNvSpPr>
          <p:nvPr/>
        </p:nvSpPr>
        <p:spPr bwMode="auto">
          <a:xfrm>
            <a:off x="8616950" y="5541964"/>
            <a:ext cx="615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</a:t>
            </a:r>
          </a:p>
        </p:txBody>
      </p:sp>
      <p:sp>
        <p:nvSpPr>
          <p:cNvPr id="22593" name="Text Box 66"/>
          <p:cNvSpPr txBox="1">
            <a:spLocks noChangeArrowheads="1"/>
          </p:cNvSpPr>
          <p:nvPr/>
        </p:nvSpPr>
        <p:spPr bwMode="auto">
          <a:xfrm>
            <a:off x="9625013" y="5541964"/>
            <a:ext cx="615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cambios</a:t>
            </a:r>
          </a:p>
        </p:txBody>
      </p:sp>
      <p:sp>
        <p:nvSpPr>
          <p:cNvPr id="22594" name="Text Box 67"/>
          <p:cNvSpPr txBox="1">
            <a:spLocks noChangeArrowheads="1"/>
          </p:cNvSpPr>
          <p:nvPr/>
        </p:nvSpPr>
        <p:spPr bwMode="auto">
          <a:xfrm>
            <a:off x="4872038" y="6021389"/>
            <a:ext cx="570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corteza</a:t>
            </a:r>
          </a:p>
        </p:txBody>
      </p:sp>
      <p:sp>
        <p:nvSpPr>
          <p:cNvPr id="22595" name="Text Box 68"/>
          <p:cNvSpPr txBox="1">
            <a:spLocks noChangeArrowheads="1"/>
          </p:cNvSpPr>
          <p:nvPr/>
        </p:nvSpPr>
        <p:spPr bwMode="auto">
          <a:xfrm>
            <a:off x="5465764" y="6046789"/>
            <a:ext cx="534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núcleo</a:t>
            </a:r>
          </a:p>
        </p:txBody>
      </p:sp>
      <p:sp>
        <p:nvSpPr>
          <p:cNvPr id="22596" name="Text Box 69"/>
          <p:cNvSpPr txBox="1">
            <a:spLocks noChangeArrowheads="1"/>
          </p:cNvSpPr>
          <p:nvPr/>
        </p:nvSpPr>
        <p:spPr bwMode="auto">
          <a:xfrm>
            <a:off x="6096001" y="6046789"/>
            <a:ext cx="5020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físicos</a:t>
            </a:r>
          </a:p>
        </p:txBody>
      </p:sp>
      <p:sp>
        <p:nvSpPr>
          <p:cNvPr id="22597" name="Text Box 70"/>
          <p:cNvSpPr txBox="1">
            <a:spLocks noChangeArrowheads="1"/>
          </p:cNvSpPr>
          <p:nvPr/>
        </p:nvSpPr>
        <p:spPr bwMode="auto">
          <a:xfrm>
            <a:off x="6743700" y="6046789"/>
            <a:ext cx="6511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químicos</a:t>
            </a:r>
          </a:p>
        </p:txBody>
      </p:sp>
      <p:sp>
        <p:nvSpPr>
          <p:cNvPr id="22598" name="Text Box 71"/>
          <p:cNvSpPr txBox="1">
            <a:spLocks noChangeArrowheads="1"/>
          </p:cNvSpPr>
          <p:nvPr/>
        </p:nvSpPr>
        <p:spPr bwMode="auto">
          <a:xfrm>
            <a:off x="8112126" y="6118226"/>
            <a:ext cx="633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internos</a:t>
            </a:r>
          </a:p>
        </p:txBody>
      </p:sp>
      <p:sp>
        <p:nvSpPr>
          <p:cNvPr id="22599" name="Text Box 72"/>
          <p:cNvSpPr txBox="1">
            <a:spLocks noChangeArrowheads="1"/>
          </p:cNvSpPr>
          <p:nvPr/>
        </p:nvSpPr>
        <p:spPr bwMode="auto">
          <a:xfrm>
            <a:off x="8832850" y="6118226"/>
            <a:ext cx="64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000"/>
              <a:t>externos</a:t>
            </a:r>
          </a:p>
        </p:txBody>
      </p:sp>
      <p:sp>
        <p:nvSpPr>
          <p:cNvPr id="22600" name="Line 73"/>
          <p:cNvSpPr>
            <a:spLocks noChangeShapeType="1"/>
          </p:cNvSpPr>
          <p:nvPr/>
        </p:nvSpPr>
        <p:spPr bwMode="auto">
          <a:xfrm>
            <a:off x="3503613" y="25654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601" name="Line 74"/>
          <p:cNvSpPr>
            <a:spLocks noChangeShapeType="1"/>
          </p:cNvSpPr>
          <p:nvPr/>
        </p:nvSpPr>
        <p:spPr bwMode="auto">
          <a:xfrm flipV="1">
            <a:off x="3503613" y="3860801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602" name="Line 75"/>
          <p:cNvSpPr>
            <a:spLocks noChangeShapeType="1"/>
          </p:cNvSpPr>
          <p:nvPr/>
        </p:nvSpPr>
        <p:spPr bwMode="auto">
          <a:xfrm flipV="1">
            <a:off x="3071813" y="5229225"/>
            <a:ext cx="131762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03" name="Line 76"/>
          <p:cNvSpPr>
            <a:spLocks noChangeShapeType="1"/>
          </p:cNvSpPr>
          <p:nvPr/>
        </p:nvSpPr>
        <p:spPr bwMode="auto">
          <a:xfrm flipV="1">
            <a:off x="3287713" y="5229226"/>
            <a:ext cx="21590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04" name="Line 77"/>
          <p:cNvSpPr>
            <a:spLocks noChangeShapeType="1"/>
          </p:cNvSpPr>
          <p:nvPr/>
        </p:nvSpPr>
        <p:spPr bwMode="auto">
          <a:xfrm flipV="1">
            <a:off x="3575051" y="5229226"/>
            <a:ext cx="131763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05" name="Rectangle 78"/>
          <p:cNvSpPr>
            <a:spLocks noChangeArrowheads="1"/>
          </p:cNvSpPr>
          <p:nvPr/>
        </p:nvSpPr>
        <p:spPr bwMode="auto">
          <a:xfrm>
            <a:off x="4727575" y="115888"/>
            <a:ext cx="5761038" cy="648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606" name="Text Box 79"/>
          <p:cNvSpPr txBox="1">
            <a:spLocks noChangeArrowheads="1"/>
          </p:cNvSpPr>
          <p:nvPr/>
        </p:nvSpPr>
        <p:spPr bwMode="auto">
          <a:xfrm>
            <a:off x="3935413" y="6165851"/>
            <a:ext cx="734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200"/>
              <a:t>Sistemas</a:t>
            </a:r>
          </a:p>
          <a:p>
            <a:r>
              <a:rPr lang="eu-ES" sz="1200"/>
              <a:t> no vivos</a:t>
            </a:r>
          </a:p>
        </p:txBody>
      </p:sp>
      <p:sp>
        <p:nvSpPr>
          <p:cNvPr id="22607" name="Line 80"/>
          <p:cNvSpPr>
            <a:spLocks noChangeShapeType="1"/>
          </p:cNvSpPr>
          <p:nvPr/>
        </p:nvSpPr>
        <p:spPr bwMode="auto">
          <a:xfrm>
            <a:off x="4151314" y="5589588"/>
            <a:ext cx="5048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3987800" y="280989"/>
            <a:ext cx="734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200"/>
              <a:t>Sistemas</a:t>
            </a:r>
          </a:p>
          <a:p>
            <a:r>
              <a:rPr lang="eu-ES" sz="1200"/>
              <a:t>vivos</a:t>
            </a:r>
          </a:p>
        </p:txBody>
      </p:sp>
      <p:sp>
        <p:nvSpPr>
          <p:cNvPr id="22609" name="Line 82"/>
          <p:cNvSpPr>
            <a:spLocks noChangeShapeType="1"/>
          </p:cNvSpPr>
          <p:nvPr/>
        </p:nvSpPr>
        <p:spPr bwMode="auto">
          <a:xfrm flipV="1">
            <a:off x="4151314" y="765175"/>
            <a:ext cx="5048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2610" name="Line 83"/>
          <p:cNvSpPr>
            <a:spLocks noChangeShapeType="1"/>
          </p:cNvSpPr>
          <p:nvPr/>
        </p:nvSpPr>
        <p:spPr bwMode="auto">
          <a:xfrm>
            <a:off x="5448300" y="1341439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1" name="Line 84"/>
          <p:cNvSpPr>
            <a:spLocks noChangeShapeType="1"/>
          </p:cNvSpPr>
          <p:nvPr/>
        </p:nvSpPr>
        <p:spPr bwMode="auto">
          <a:xfrm flipH="1">
            <a:off x="5232400" y="1628776"/>
            <a:ext cx="2159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2" name="Line 85"/>
          <p:cNvSpPr>
            <a:spLocks noChangeShapeType="1"/>
          </p:cNvSpPr>
          <p:nvPr/>
        </p:nvSpPr>
        <p:spPr bwMode="auto">
          <a:xfrm>
            <a:off x="5448300" y="1628776"/>
            <a:ext cx="2873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3" name="Line 86"/>
          <p:cNvSpPr>
            <a:spLocks noChangeShapeType="1"/>
          </p:cNvSpPr>
          <p:nvPr/>
        </p:nvSpPr>
        <p:spPr bwMode="auto">
          <a:xfrm>
            <a:off x="5448300" y="1628776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4" name="Line 87"/>
          <p:cNvSpPr>
            <a:spLocks noChangeShapeType="1"/>
          </p:cNvSpPr>
          <p:nvPr/>
        </p:nvSpPr>
        <p:spPr bwMode="auto">
          <a:xfrm>
            <a:off x="7175500" y="1341439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5" name="Line 88"/>
          <p:cNvSpPr>
            <a:spLocks noChangeShapeType="1"/>
          </p:cNvSpPr>
          <p:nvPr/>
        </p:nvSpPr>
        <p:spPr bwMode="auto">
          <a:xfrm flipH="1">
            <a:off x="6959600" y="1628775"/>
            <a:ext cx="2159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6" name="Line 89"/>
          <p:cNvSpPr>
            <a:spLocks noChangeShapeType="1"/>
          </p:cNvSpPr>
          <p:nvPr/>
        </p:nvSpPr>
        <p:spPr bwMode="auto">
          <a:xfrm>
            <a:off x="7175500" y="1628775"/>
            <a:ext cx="21590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7" name="Line 90"/>
          <p:cNvSpPr>
            <a:spLocks noChangeShapeType="1"/>
          </p:cNvSpPr>
          <p:nvPr/>
        </p:nvSpPr>
        <p:spPr bwMode="auto">
          <a:xfrm>
            <a:off x="7175500" y="1628776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8" name="Line 91"/>
          <p:cNvSpPr>
            <a:spLocks noChangeShapeType="1"/>
          </p:cNvSpPr>
          <p:nvPr/>
        </p:nvSpPr>
        <p:spPr bwMode="auto">
          <a:xfrm>
            <a:off x="7680325" y="2133601"/>
            <a:ext cx="287338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19" name="Line 92"/>
          <p:cNvSpPr>
            <a:spLocks noChangeShapeType="1"/>
          </p:cNvSpPr>
          <p:nvPr/>
        </p:nvSpPr>
        <p:spPr bwMode="auto">
          <a:xfrm>
            <a:off x="8112126" y="2781300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0" name="Line 93"/>
          <p:cNvSpPr>
            <a:spLocks noChangeShapeType="1"/>
          </p:cNvSpPr>
          <p:nvPr/>
        </p:nvSpPr>
        <p:spPr bwMode="auto">
          <a:xfrm>
            <a:off x="9409113" y="1341439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1" name="Line 94"/>
          <p:cNvSpPr>
            <a:spLocks noChangeShapeType="1"/>
          </p:cNvSpPr>
          <p:nvPr/>
        </p:nvSpPr>
        <p:spPr bwMode="auto">
          <a:xfrm flipH="1">
            <a:off x="9120189" y="1773238"/>
            <a:ext cx="2889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2" name="Line 95"/>
          <p:cNvSpPr>
            <a:spLocks noChangeShapeType="1"/>
          </p:cNvSpPr>
          <p:nvPr/>
        </p:nvSpPr>
        <p:spPr bwMode="auto">
          <a:xfrm>
            <a:off x="9409114" y="1773238"/>
            <a:ext cx="28733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3" name="Line 96"/>
          <p:cNvSpPr>
            <a:spLocks noChangeShapeType="1"/>
          </p:cNvSpPr>
          <p:nvPr/>
        </p:nvSpPr>
        <p:spPr bwMode="auto">
          <a:xfrm>
            <a:off x="5159376" y="549275"/>
            <a:ext cx="144463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4" name="Line 97"/>
          <p:cNvSpPr>
            <a:spLocks noChangeShapeType="1"/>
          </p:cNvSpPr>
          <p:nvPr/>
        </p:nvSpPr>
        <p:spPr bwMode="auto">
          <a:xfrm flipV="1">
            <a:off x="5303838" y="908051"/>
            <a:ext cx="144462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5" name="Line 98"/>
          <p:cNvSpPr>
            <a:spLocks noChangeShapeType="1"/>
          </p:cNvSpPr>
          <p:nvPr/>
        </p:nvSpPr>
        <p:spPr bwMode="auto">
          <a:xfrm>
            <a:off x="6743701" y="549275"/>
            <a:ext cx="288925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6" name="Line 99"/>
          <p:cNvSpPr>
            <a:spLocks noChangeShapeType="1"/>
          </p:cNvSpPr>
          <p:nvPr/>
        </p:nvSpPr>
        <p:spPr bwMode="auto">
          <a:xfrm flipV="1">
            <a:off x="7032626" y="836613"/>
            <a:ext cx="35877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7" name="Line 100"/>
          <p:cNvSpPr>
            <a:spLocks noChangeShapeType="1"/>
          </p:cNvSpPr>
          <p:nvPr/>
        </p:nvSpPr>
        <p:spPr bwMode="auto">
          <a:xfrm>
            <a:off x="9048750" y="549275"/>
            <a:ext cx="21590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8" name="Line 101"/>
          <p:cNvSpPr>
            <a:spLocks noChangeShapeType="1"/>
          </p:cNvSpPr>
          <p:nvPr/>
        </p:nvSpPr>
        <p:spPr bwMode="auto">
          <a:xfrm flipV="1">
            <a:off x="9264651" y="692151"/>
            <a:ext cx="57626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29" name="Line 102"/>
          <p:cNvSpPr>
            <a:spLocks noChangeShapeType="1"/>
          </p:cNvSpPr>
          <p:nvPr/>
        </p:nvSpPr>
        <p:spPr bwMode="auto">
          <a:xfrm>
            <a:off x="5159375" y="4508501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0" name="Line 103"/>
          <p:cNvSpPr>
            <a:spLocks noChangeShapeType="1"/>
          </p:cNvSpPr>
          <p:nvPr/>
        </p:nvSpPr>
        <p:spPr bwMode="auto">
          <a:xfrm flipV="1">
            <a:off x="5159375" y="4941889"/>
            <a:ext cx="2159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1" name="Line 104"/>
          <p:cNvSpPr>
            <a:spLocks noChangeShapeType="1"/>
          </p:cNvSpPr>
          <p:nvPr/>
        </p:nvSpPr>
        <p:spPr bwMode="auto">
          <a:xfrm>
            <a:off x="6527800" y="4508501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2" name="Line 105"/>
          <p:cNvSpPr>
            <a:spLocks noChangeShapeType="1"/>
          </p:cNvSpPr>
          <p:nvPr/>
        </p:nvSpPr>
        <p:spPr bwMode="auto">
          <a:xfrm flipV="1">
            <a:off x="6527801" y="4868863"/>
            <a:ext cx="360363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3" name="Line 106"/>
          <p:cNvSpPr>
            <a:spLocks noChangeShapeType="1"/>
          </p:cNvSpPr>
          <p:nvPr/>
        </p:nvSpPr>
        <p:spPr bwMode="auto">
          <a:xfrm>
            <a:off x="7824788" y="4508501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4" name="Line 107"/>
          <p:cNvSpPr>
            <a:spLocks noChangeShapeType="1"/>
          </p:cNvSpPr>
          <p:nvPr/>
        </p:nvSpPr>
        <p:spPr bwMode="auto">
          <a:xfrm flipV="1">
            <a:off x="7824789" y="4868863"/>
            <a:ext cx="287337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5" name="Line 108"/>
          <p:cNvSpPr>
            <a:spLocks noChangeShapeType="1"/>
          </p:cNvSpPr>
          <p:nvPr/>
        </p:nvSpPr>
        <p:spPr bwMode="auto">
          <a:xfrm>
            <a:off x="9048750" y="4581526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6" name="Line 109"/>
          <p:cNvSpPr>
            <a:spLocks noChangeShapeType="1"/>
          </p:cNvSpPr>
          <p:nvPr/>
        </p:nvSpPr>
        <p:spPr bwMode="auto">
          <a:xfrm>
            <a:off x="9767888" y="46529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7" name="Line 110"/>
          <p:cNvSpPr>
            <a:spLocks noChangeShapeType="1"/>
          </p:cNvSpPr>
          <p:nvPr/>
        </p:nvSpPr>
        <p:spPr bwMode="auto">
          <a:xfrm flipV="1">
            <a:off x="9767888" y="4941889"/>
            <a:ext cx="2159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8" name="Line 111"/>
          <p:cNvSpPr>
            <a:spLocks noChangeShapeType="1"/>
          </p:cNvSpPr>
          <p:nvPr/>
        </p:nvSpPr>
        <p:spPr bwMode="auto">
          <a:xfrm>
            <a:off x="5016500" y="5229226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39" name="Line 112"/>
          <p:cNvSpPr>
            <a:spLocks noChangeShapeType="1"/>
          </p:cNvSpPr>
          <p:nvPr/>
        </p:nvSpPr>
        <p:spPr bwMode="auto">
          <a:xfrm>
            <a:off x="5087938" y="58054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0" name="Line 113"/>
          <p:cNvSpPr>
            <a:spLocks noChangeShapeType="1"/>
          </p:cNvSpPr>
          <p:nvPr/>
        </p:nvSpPr>
        <p:spPr bwMode="auto">
          <a:xfrm>
            <a:off x="5087939" y="5805488"/>
            <a:ext cx="5032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1" name="Line 114"/>
          <p:cNvSpPr>
            <a:spLocks noChangeShapeType="1"/>
          </p:cNvSpPr>
          <p:nvPr/>
        </p:nvSpPr>
        <p:spPr bwMode="auto">
          <a:xfrm>
            <a:off x="6527800" y="5300663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2" name="Line 115"/>
          <p:cNvSpPr>
            <a:spLocks noChangeShapeType="1"/>
          </p:cNvSpPr>
          <p:nvPr/>
        </p:nvSpPr>
        <p:spPr bwMode="auto">
          <a:xfrm flipH="1">
            <a:off x="6383339" y="5805489"/>
            <a:ext cx="217487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3" name="Line 116"/>
          <p:cNvSpPr>
            <a:spLocks noChangeShapeType="1"/>
          </p:cNvSpPr>
          <p:nvPr/>
        </p:nvSpPr>
        <p:spPr bwMode="auto">
          <a:xfrm>
            <a:off x="6600825" y="5805489"/>
            <a:ext cx="287338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4" name="Line 117"/>
          <p:cNvSpPr>
            <a:spLocks noChangeShapeType="1"/>
          </p:cNvSpPr>
          <p:nvPr/>
        </p:nvSpPr>
        <p:spPr bwMode="auto">
          <a:xfrm>
            <a:off x="7751763" y="544512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5" name="Line 118"/>
          <p:cNvSpPr>
            <a:spLocks noChangeShapeType="1"/>
          </p:cNvSpPr>
          <p:nvPr/>
        </p:nvSpPr>
        <p:spPr bwMode="auto">
          <a:xfrm>
            <a:off x="8975725" y="5445126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6" name="Line 119"/>
          <p:cNvSpPr>
            <a:spLocks noChangeShapeType="1"/>
          </p:cNvSpPr>
          <p:nvPr/>
        </p:nvSpPr>
        <p:spPr bwMode="auto">
          <a:xfrm flipH="1">
            <a:off x="8543926" y="5805488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7" name="Line 120"/>
          <p:cNvSpPr>
            <a:spLocks noChangeShapeType="1"/>
          </p:cNvSpPr>
          <p:nvPr/>
        </p:nvSpPr>
        <p:spPr bwMode="auto">
          <a:xfrm>
            <a:off x="8904288" y="5805489"/>
            <a:ext cx="2159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48" name="Text Box 121"/>
          <p:cNvSpPr txBox="1">
            <a:spLocks noChangeArrowheads="1"/>
          </p:cNvSpPr>
          <p:nvPr/>
        </p:nvSpPr>
        <p:spPr bwMode="auto">
          <a:xfrm>
            <a:off x="5946942" y="3268664"/>
            <a:ext cx="2447593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u-ES" sz="1400"/>
              <a:t>GRANDES MODELOS TEÓRICOS</a:t>
            </a:r>
          </a:p>
        </p:txBody>
      </p:sp>
      <p:sp>
        <p:nvSpPr>
          <p:cNvPr id="22649" name="Line 122"/>
          <p:cNvSpPr>
            <a:spLocks noChangeShapeType="1"/>
          </p:cNvSpPr>
          <p:nvPr/>
        </p:nvSpPr>
        <p:spPr bwMode="auto">
          <a:xfrm>
            <a:off x="3216275" y="1052513"/>
            <a:ext cx="71438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50" name="Line 123"/>
          <p:cNvSpPr>
            <a:spLocks noChangeShapeType="1"/>
          </p:cNvSpPr>
          <p:nvPr/>
        </p:nvSpPr>
        <p:spPr bwMode="auto">
          <a:xfrm>
            <a:off x="2351089" y="1844676"/>
            <a:ext cx="5048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51" name="Line 124"/>
          <p:cNvSpPr>
            <a:spLocks noChangeShapeType="1"/>
          </p:cNvSpPr>
          <p:nvPr/>
        </p:nvSpPr>
        <p:spPr bwMode="auto">
          <a:xfrm flipH="1">
            <a:off x="3935414" y="1773238"/>
            <a:ext cx="2889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52" name="Line 125"/>
          <p:cNvSpPr>
            <a:spLocks noChangeShapeType="1"/>
          </p:cNvSpPr>
          <p:nvPr/>
        </p:nvSpPr>
        <p:spPr bwMode="auto">
          <a:xfrm>
            <a:off x="2208214" y="3213100"/>
            <a:ext cx="57467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53" name="Line 126"/>
          <p:cNvSpPr>
            <a:spLocks noChangeShapeType="1"/>
          </p:cNvSpPr>
          <p:nvPr/>
        </p:nvSpPr>
        <p:spPr bwMode="auto">
          <a:xfrm flipV="1">
            <a:off x="2279650" y="34290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2654" name="Line 127"/>
          <p:cNvSpPr>
            <a:spLocks noChangeShapeType="1"/>
          </p:cNvSpPr>
          <p:nvPr/>
        </p:nvSpPr>
        <p:spPr bwMode="auto">
          <a:xfrm flipV="1">
            <a:off x="2566989" y="5013326"/>
            <a:ext cx="2889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75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4200"/>
              <a:t>Zer da modelizazio eta zertarako balio du?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u-ES" sz="2000"/>
              <a:t>Modelizazio zientziak ikas-irakasteko metodologia da eta aldi berean zientzien ikas-irakasteko teoria.</a:t>
            </a:r>
          </a:p>
          <a:p>
            <a:pPr>
              <a:lnSpc>
                <a:spcPct val="80000"/>
              </a:lnSpc>
            </a:pPr>
            <a:r>
              <a:rPr lang="eu-ES" sz="2000"/>
              <a:t>Printzipio hauetan oinarritzen da:</a:t>
            </a:r>
          </a:p>
          <a:p>
            <a:pPr lvl="1">
              <a:lnSpc>
                <a:spcPct val="80000"/>
              </a:lnSpc>
            </a:pPr>
            <a:r>
              <a:rPr lang="eu-ES" sz="2000"/>
              <a:t>Zientzia esperimentalak (biologia, fisika, kimika, geologia) modelo zientifikoen bitartez esplikatzen dute natura eta beraren fenomenoak. Modelo hauek izan daitezke legeak, printzipioak, teoriak, kontzeptuak. Adib: zelularen modeloa, eboluzioaren teoria, Newtonen legeak, materiaren partikula-modeloa,…</a:t>
            </a:r>
          </a:p>
          <a:p>
            <a:pPr lvl="1">
              <a:lnSpc>
                <a:spcPct val="80000"/>
              </a:lnSpc>
            </a:pPr>
            <a:r>
              <a:rPr lang="eu-ES" sz="2000"/>
              <a:t>Eskolan zientziak ikasteak hauxe esan nahi du:</a:t>
            </a:r>
          </a:p>
          <a:p>
            <a:pPr lvl="2">
              <a:lnSpc>
                <a:spcPct val="80000"/>
              </a:lnSpc>
            </a:pPr>
            <a:r>
              <a:rPr lang="eu-ES" sz="1800"/>
              <a:t>Ikasleek ikasten dute naturaren fenomenoen azalpena eta interpretazioa modelo zientifikoen bitartez.</a:t>
            </a:r>
          </a:p>
          <a:p>
            <a:pPr lvl="2">
              <a:lnSpc>
                <a:spcPct val="80000"/>
              </a:lnSpc>
            </a:pPr>
            <a:r>
              <a:rPr lang="eu-ES" sz="1800"/>
              <a:t>Aldi berean eraikitzen dute modelo zientifikoa. Beraz errealitatetik modelora etengabeko joan-etorriak doaz ikasle eta irakasleak, modeloak gero eta konplexuagoak eratuz. </a:t>
            </a:r>
          </a:p>
        </p:txBody>
      </p:sp>
    </p:spTree>
    <p:extLst>
      <p:ext uri="{BB962C8B-B14F-4D97-AF65-F5344CB8AC3E}">
        <p14:creationId xmlns:p14="http://schemas.microsoft.com/office/powerpoint/2010/main" val="3979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1" y="1052513"/>
            <a:ext cx="5738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195639" y="5105400"/>
            <a:ext cx="707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/>
              <a:t>El proceso de construcción, uso y comunicación de los modelos científicos en la educación científica (Acher, 2012)</a:t>
            </a:r>
          </a:p>
        </p:txBody>
      </p:sp>
    </p:spTree>
    <p:extLst>
      <p:ext uri="{BB962C8B-B14F-4D97-AF65-F5344CB8AC3E}">
        <p14:creationId xmlns:p14="http://schemas.microsoft.com/office/powerpoint/2010/main" val="342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727575" y="4437063"/>
            <a:ext cx="25923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872038" y="1268413"/>
            <a:ext cx="20875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79651" y="1773239"/>
            <a:ext cx="8208963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872038" y="134143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>
                <a:latin typeface="Arial" charset="0"/>
              </a:rPr>
              <a:t>Esanahia ematen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495551" y="2205038"/>
            <a:ext cx="30780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>
                <a:latin typeface="Arial" charset="0"/>
              </a:rPr>
              <a:t>Praktikaren elementuak</a:t>
            </a:r>
          </a:p>
          <a:p>
            <a:endParaRPr lang="eu-ES" sz="1400">
              <a:latin typeface="Arial" charset="0"/>
            </a:endParaRPr>
          </a:p>
          <a:p>
            <a:r>
              <a:rPr lang="eu-ES" sz="1400">
                <a:latin typeface="Arial" charset="0"/>
              </a:rPr>
              <a:t>Modeloa eraikitzen da</a:t>
            </a:r>
          </a:p>
          <a:p>
            <a:r>
              <a:rPr lang="eu-ES" sz="1400">
                <a:latin typeface="Arial" charset="0"/>
              </a:rPr>
              <a:t>Modeloa erabiltzen da predikzioak </a:t>
            </a:r>
          </a:p>
          <a:p>
            <a:r>
              <a:rPr lang="eu-ES" sz="1400">
                <a:latin typeface="Arial" charset="0"/>
              </a:rPr>
              <a:t>eta fenomenoen azalpenak emanez.</a:t>
            </a:r>
          </a:p>
          <a:p>
            <a:r>
              <a:rPr lang="eu-ES" sz="1400">
                <a:latin typeface="Arial" charset="0"/>
              </a:rPr>
              <a:t>Modeloa ebaluatzen da</a:t>
            </a:r>
          </a:p>
          <a:p>
            <a:r>
              <a:rPr lang="eu-ES" sz="1400">
                <a:latin typeface="Arial" charset="0"/>
              </a:rPr>
              <a:t>Modeloa errebisatzen da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096000" y="2133600"/>
            <a:ext cx="4509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>
                <a:latin typeface="Arial" charset="0"/>
              </a:rPr>
              <a:t>Metakognizioa</a:t>
            </a:r>
          </a:p>
          <a:p>
            <a:endParaRPr lang="eu-ES" sz="1400">
              <a:latin typeface="Arial" charset="0"/>
            </a:endParaRPr>
          </a:p>
          <a:p>
            <a:r>
              <a:rPr lang="eu-ES" sz="1400">
                <a:latin typeface="Arial" charset="0"/>
              </a:rPr>
              <a:t>Modeloak erreminta kognitiboak dira</a:t>
            </a:r>
          </a:p>
          <a:p>
            <a:r>
              <a:rPr lang="eu-ES" sz="1400">
                <a:latin typeface="Arial" charset="0"/>
              </a:rPr>
              <a:t>predikzioak egiteko eta azalpenak emateko.</a:t>
            </a:r>
          </a:p>
          <a:p>
            <a:endParaRPr lang="eu-ES" sz="1400">
              <a:latin typeface="Arial" charset="0"/>
            </a:endParaRPr>
          </a:p>
          <a:p>
            <a:r>
              <a:rPr lang="eu-ES" sz="1400">
                <a:latin typeface="Arial" charset="0"/>
              </a:rPr>
              <a:t>Modeloak aldatzen dira ulermen hobeak harrapatzeko,</a:t>
            </a:r>
          </a:p>
          <a:p>
            <a:r>
              <a:rPr lang="eu-ES" sz="1400">
                <a:latin typeface="Arial" charset="0"/>
              </a:rPr>
              <a:t> tzertatzeko.</a:t>
            </a:r>
          </a:p>
          <a:p>
            <a:r>
              <a:rPr lang="eu-ES" sz="1400">
                <a:latin typeface="Arial" charset="0"/>
              </a:rPr>
              <a:t>Ulermen hobeak aurkikuntza berriak dakartzate.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727575" y="443706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>
                <a:latin typeface="Arial" charset="0"/>
              </a:rPr>
              <a:t>Komunikatzen/Ulertzen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474913" y="207963"/>
            <a:ext cx="492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1">
                <a:latin typeface="Arial" charset="0"/>
              </a:rPr>
              <a:t>Modelizazio Zientifiko Ikastearen Helburuak</a:t>
            </a: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4872039" y="2276475"/>
            <a:ext cx="1368425" cy="431800"/>
          </a:xfrm>
          <a:prstGeom prst="curvedDownArrow">
            <a:avLst>
              <a:gd name="adj1" fmla="val 63382"/>
              <a:gd name="adj2" fmla="val 12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 rot="-10342796">
            <a:off x="4872038" y="3789364"/>
            <a:ext cx="1223962" cy="503237"/>
          </a:xfrm>
          <a:prstGeom prst="curvedDownArrow">
            <a:avLst>
              <a:gd name="adj1" fmla="val 48644"/>
              <a:gd name="adj2" fmla="val 97287"/>
              <a:gd name="adj3" fmla="val 14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84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3390900" y="447676"/>
            <a:ext cx="529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u-ES" altLang="ja-JP" sz="2000" b="1" dirty="0" err="1" smtClean="0">
                <a:solidFill>
                  <a:srgbClr val="00B0F0"/>
                </a:solidFill>
                <a:latin typeface="Calibri" pitchFamily="34" charset="0"/>
                <a:cs typeface="ＭＳ Ｐゴシック"/>
              </a:rPr>
              <a:t>Modelizazio</a:t>
            </a:r>
            <a:r>
              <a:rPr lang="eu-ES" altLang="ja-JP" sz="2000" b="1" dirty="0" smtClean="0">
                <a:solidFill>
                  <a:srgbClr val="00B0F0"/>
                </a:solidFill>
                <a:latin typeface="Calibri" pitchFamily="34" charset="0"/>
                <a:cs typeface="ＭＳ Ｐゴシック"/>
              </a:rPr>
              <a:t> zientifikoa eta modeloak</a:t>
            </a:r>
            <a:endParaRPr lang="eu-ES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057401" y="1370014"/>
            <a:ext cx="8156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b="1" dirty="0">
                <a:latin typeface="Calibri" pitchFamily="34" charset="0"/>
              </a:rPr>
              <a:t>Zertan datza pentsamendu zientifikoa?</a:t>
            </a:r>
          </a:p>
          <a:p>
            <a:r>
              <a:rPr lang="eu-ES" dirty="0">
                <a:latin typeface="Calibri" pitchFamily="34" charset="0"/>
              </a:rPr>
              <a:t>Komunitate zientifikoak munduaren </a:t>
            </a:r>
            <a:r>
              <a:rPr lang="eu-ES" b="1" dirty="0">
                <a:latin typeface="Calibri" pitchFamily="34" charset="0"/>
              </a:rPr>
              <a:t>azalpen arrazionalak eraikitzen ditu</a:t>
            </a:r>
            <a:r>
              <a:rPr lang="eu-ES" dirty="0">
                <a:latin typeface="Calibri" pitchFamily="34" charset="0"/>
              </a:rPr>
              <a:t> eta horien multzoa zientziaren produktua da.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057400" y="2590801"/>
            <a:ext cx="8529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dirty="0">
                <a:latin typeface="Calibri" pitchFamily="34" charset="0"/>
              </a:rPr>
              <a:t>Mundua ulertzeko zientziak </a:t>
            </a:r>
            <a:r>
              <a:rPr lang="eu-ES" b="1" dirty="0">
                <a:latin typeface="Calibri" pitchFamily="34" charset="0"/>
              </a:rPr>
              <a:t>modeloak egiten ditu</a:t>
            </a:r>
            <a:r>
              <a:rPr lang="eu-ES" dirty="0">
                <a:latin typeface="Calibri" pitchFamily="34" charset="0"/>
              </a:rPr>
              <a:t> eta horiek errealitatearen zati batera egokitzen dira gutxi gora </a:t>
            </a:r>
            <a:r>
              <a:rPr lang="eu-ES" dirty="0">
                <a:latin typeface="Calibri" pitchFamily="34" charset="0"/>
              </a:rPr>
              <a:t>behera, </a:t>
            </a:r>
            <a:r>
              <a:rPr lang="eu-ES" dirty="0">
                <a:latin typeface="Calibri" pitchFamily="34" charset="0"/>
              </a:rPr>
              <a:t>eta modelo horiek teorietan oinarritzen dira. Normalean modelo berri horiek galdera berrietara </a:t>
            </a:r>
            <a:r>
              <a:rPr lang="eu-ES" dirty="0">
                <a:latin typeface="Calibri" pitchFamily="34" charset="0"/>
              </a:rPr>
              <a:t>daramatzate, </a:t>
            </a:r>
            <a:r>
              <a:rPr lang="eu-ES" dirty="0">
                <a:latin typeface="Calibri" pitchFamily="34" charset="0"/>
              </a:rPr>
              <a:t>eta hauek modelo partzial berriak ere eskatzen dituzte.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057401" y="4114801"/>
            <a:ext cx="8308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dirty="0">
                <a:latin typeface="Calibri" pitchFamily="34" charset="0"/>
              </a:rPr>
              <a:t>Jarduera zientifikoaren ezaugarri nagusia </a:t>
            </a:r>
            <a:r>
              <a:rPr lang="eu-ES" dirty="0">
                <a:latin typeface="Calibri" pitchFamily="34" charset="0"/>
              </a:rPr>
              <a:t>eta unibertsala </a:t>
            </a:r>
            <a:r>
              <a:rPr lang="eu-ES" b="1" dirty="0">
                <a:latin typeface="Calibri" pitchFamily="34" charset="0"/>
              </a:rPr>
              <a:t>ez </a:t>
            </a:r>
            <a:r>
              <a:rPr lang="eu-ES" b="1" dirty="0">
                <a:latin typeface="Calibri" pitchFamily="34" charset="0"/>
              </a:rPr>
              <a:t>da </a:t>
            </a:r>
            <a:r>
              <a:rPr lang="eu-ES" b="1" dirty="0">
                <a:latin typeface="Calibri" pitchFamily="34" charset="0"/>
              </a:rPr>
              <a:t>bakarrik metodo zientifikoaren erabilera</a:t>
            </a:r>
            <a:r>
              <a:rPr lang="eu-ES" dirty="0">
                <a:latin typeface="Calibri" pitchFamily="34" charset="0"/>
              </a:rPr>
              <a:t>, </a:t>
            </a:r>
            <a:r>
              <a:rPr lang="eu-ES" dirty="0">
                <a:latin typeface="Calibri" pitchFamily="34" charset="0"/>
              </a:rPr>
              <a:t>baizik eta erantzun bilakaera hori </a:t>
            </a:r>
            <a:r>
              <a:rPr lang="eu-ES" dirty="0">
                <a:latin typeface="Calibri" pitchFamily="34" charset="0"/>
              </a:rPr>
              <a:t>arrazionala izatea, </a:t>
            </a:r>
            <a:r>
              <a:rPr lang="eu-ES" dirty="0">
                <a:latin typeface="Calibri" pitchFamily="34" charset="0"/>
              </a:rPr>
              <a:t>gure adimenerako </a:t>
            </a:r>
            <a:r>
              <a:rPr lang="eu-ES" dirty="0">
                <a:latin typeface="Calibri" pitchFamily="34" charset="0"/>
              </a:rPr>
              <a:t>ulergarriak.</a:t>
            </a:r>
          </a:p>
          <a:p>
            <a:r>
              <a:rPr lang="es-ES" dirty="0" err="1">
                <a:latin typeface="Calibri" pitchFamily="34" charset="0"/>
              </a:rPr>
              <a:t>Adibidez</a:t>
            </a:r>
            <a:r>
              <a:rPr lang="es-ES" dirty="0">
                <a:latin typeface="Calibri" pitchFamily="34" charset="0"/>
              </a:rPr>
              <a:t>: </a:t>
            </a:r>
            <a:r>
              <a:rPr lang="es-ES" dirty="0" err="1">
                <a:latin typeface="Calibri" pitchFamily="34" charset="0"/>
              </a:rPr>
              <a:t>eboluzioa</a:t>
            </a:r>
            <a:r>
              <a:rPr lang="es-ES" dirty="0">
                <a:latin typeface="Calibri" pitchFamily="34" charset="0"/>
              </a:rPr>
              <a:t> teoría </a:t>
            </a:r>
            <a:r>
              <a:rPr lang="es-ES" dirty="0" err="1">
                <a:latin typeface="Calibri" pitchFamily="34" charset="0"/>
              </a:rPr>
              <a:t>ez</a:t>
            </a:r>
            <a:r>
              <a:rPr lang="es-ES" dirty="0">
                <a:latin typeface="Calibri" pitchFamily="34" charset="0"/>
              </a:rPr>
              <a:t> da </a:t>
            </a:r>
            <a:r>
              <a:rPr lang="es-ES" dirty="0" err="1">
                <a:latin typeface="Calibri" pitchFamily="34" charset="0"/>
              </a:rPr>
              <a:t>oinarritzen</a:t>
            </a:r>
            <a:r>
              <a:rPr lang="es-ES" dirty="0">
                <a:latin typeface="Calibri" pitchFamily="34" charset="0"/>
              </a:rPr>
              <a:t> método </a:t>
            </a:r>
            <a:r>
              <a:rPr lang="es-ES" dirty="0" err="1">
                <a:latin typeface="Calibri" pitchFamily="34" charset="0"/>
              </a:rPr>
              <a:t>zientifikoam</a:t>
            </a:r>
            <a:endParaRPr lang="eu-ES" dirty="0">
              <a:latin typeface="Calibri" pitchFamily="34" charset="0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057400" y="5410201"/>
            <a:ext cx="8053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dirty="0">
                <a:latin typeface="Calibri" pitchFamily="34" charset="0"/>
              </a:rPr>
              <a:t>Zientziaren eginkizunaren errealismoa hauxe da: errealitatearen gertaerak hartu eta gertaera zientifikoak </a:t>
            </a:r>
            <a:r>
              <a:rPr lang="eu-ES" dirty="0">
                <a:latin typeface="Calibri" pitchFamily="34" charset="0"/>
              </a:rPr>
              <a:t>bihurtu, </a:t>
            </a:r>
            <a:r>
              <a:rPr lang="eu-ES" dirty="0">
                <a:latin typeface="Calibri" pitchFamily="34" charset="0"/>
              </a:rPr>
              <a:t>hau da , teorien zehar ikusitako gertaerak; prozesu honetan </a:t>
            </a:r>
            <a:r>
              <a:rPr lang="eu-ES" b="1" dirty="0">
                <a:latin typeface="Calibri" pitchFamily="34" charset="0"/>
              </a:rPr>
              <a:t>errepresentazio teorikoetan zerbait aldatuz gero azalpen berria sortzen da.</a:t>
            </a:r>
          </a:p>
        </p:txBody>
      </p:sp>
    </p:spTree>
    <p:extLst>
      <p:ext uri="{BB962C8B-B14F-4D97-AF65-F5344CB8AC3E}">
        <p14:creationId xmlns:p14="http://schemas.microsoft.com/office/powerpoint/2010/main" val="3590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1040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572000" cy="3429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688" y="3810000"/>
            <a:ext cx="7283824" cy="3048000"/>
          </a:xfrm>
          <a:prstGeom prst="rect">
            <a:avLst/>
          </a:prstGeom>
        </p:spPr>
      </p:pic>
      <p:sp>
        <p:nvSpPr>
          <p:cNvPr id="7" name="Flecha curva 6"/>
          <p:cNvSpPr/>
          <p:nvPr/>
        </p:nvSpPr>
        <p:spPr>
          <a:xfrm rot="5400000">
            <a:off x="6229350" y="1695450"/>
            <a:ext cx="1295400" cy="15621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53200" y="762000"/>
            <a:ext cx="326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Paisaia</a:t>
            </a:r>
            <a:r>
              <a:rPr lang="es-ES_tradnl" dirty="0"/>
              <a:t>: </a:t>
            </a:r>
            <a:r>
              <a:rPr lang="es-ES_tradnl" dirty="0" err="1"/>
              <a:t>errealitate</a:t>
            </a:r>
            <a:r>
              <a:rPr lang="es-ES_tradnl" dirty="0"/>
              <a:t> bat edo </a:t>
            </a:r>
            <a:r>
              <a:rPr lang="es-ES_tradnl" dirty="0" err="1"/>
              <a:t>asko</a:t>
            </a:r>
            <a:r>
              <a:rPr lang="es-ES_tradnl" dirty="0"/>
              <a:t>?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6705600" y="3244334"/>
            <a:ext cx="314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Paisajearen</a:t>
            </a:r>
            <a:r>
              <a:rPr lang="es-ES_tradnl" dirty="0"/>
              <a:t> </a:t>
            </a:r>
            <a:r>
              <a:rPr lang="es-ES_tradnl" dirty="0" err="1"/>
              <a:t>errepresentazio</a:t>
            </a:r>
            <a:r>
              <a:rPr lang="es-ES_tradnl" dirty="0"/>
              <a:t> bat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998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79584" y="1099066"/>
            <a:ext cx="817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Modelo </a:t>
            </a:r>
            <a:r>
              <a:rPr lang="es-ES_tradnl" dirty="0" err="1"/>
              <a:t>zientifikoak</a:t>
            </a:r>
            <a:r>
              <a:rPr lang="es-ES_tradnl" dirty="0"/>
              <a:t> </a:t>
            </a:r>
            <a:r>
              <a:rPr lang="es-ES_tradnl" dirty="0" err="1"/>
              <a:t>dira</a:t>
            </a:r>
            <a:r>
              <a:rPr lang="es-ES_tradnl" dirty="0"/>
              <a:t> </a:t>
            </a:r>
            <a:r>
              <a:rPr lang="es-ES_tradnl" dirty="0" err="1"/>
              <a:t>mundua</a:t>
            </a:r>
            <a:r>
              <a:rPr lang="es-ES_tradnl" dirty="0"/>
              <a:t>, </a:t>
            </a:r>
            <a:r>
              <a:rPr lang="es-ES_tradnl" dirty="0" err="1"/>
              <a:t>gertaerak</a:t>
            </a:r>
            <a:r>
              <a:rPr lang="es-ES_tradnl" dirty="0"/>
              <a:t> eta </a:t>
            </a:r>
            <a:r>
              <a:rPr lang="es-ES_tradnl" dirty="0" err="1"/>
              <a:t>fenomenoen</a:t>
            </a:r>
            <a:r>
              <a:rPr lang="es-ES_tradnl" dirty="0"/>
              <a:t> </a:t>
            </a:r>
            <a:r>
              <a:rPr lang="es-ES_tradnl" dirty="0" err="1"/>
              <a:t>errepresentazioak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2057400" y="2057401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600" dirty="0">
                <a:latin typeface="+mj-lt"/>
              </a:rPr>
              <a:t>Modelo zientifikoak dira munduko errepresentazioak, zeinekin gizakiok </a:t>
            </a:r>
            <a:r>
              <a:rPr lang="eu-ES" sz="1600" dirty="0">
                <a:latin typeface="+mj-lt"/>
              </a:rPr>
              <a:t>mundua ulertu</a:t>
            </a:r>
            <a:r>
              <a:rPr lang="eu-ES" sz="1600" dirty="0">
                <a:latin typeface="+mj-lt"/>
              </a:rPr>
              <a:t>, maneaitu, kontrolatu egiten dugu. Modeloekin zientzilariek lan egiten dute eta eskolan haurrek eraiki behar dituzte modelo zientifikoak.</a:t>
            </a:r>
          </a:p>
          <a:p>
            <a:endParaRPr lang="es-ES_tradnl" sz="1600" dirty="0">
              <a:latin typeface="+mj-lt"/>
            </a:endParaRPr>
          </a:p>
          <a:p>
            <a:r>
              <a:rPr lang="eu-ES" sz="1600" dirty="0">
                <a:latin typeface="+mj-lt"/>
              </a:rPr>
              <a:t>Modelo zientifikoak dira adimeneko </a:t>
            </a:r>
            <a:r>
              <a:rPr lang="eu-ES" sz="1600" dirty="0" smtClean="0">
                <a:latin typeface="+mj-lt"/>
              </a:rPr>
              <a:t>erreminta, </a:t>
            </a:r>
            <a:r>
              <a:rPr lang="eu-ES" sz="1600" dirty="0">
                <a:latin typeface="+mj-lt"/>
              </a:rPr>
              <a:t>oso </a:t>
            </a:r>
            <a:r>
              <a:rPr lang="eu-ES" sz="1600" dirty="0" smtClean="0">
                <a:latin typeface="+mj-lt"/>
              </a:rPr>
              <a:t>ahaltsua, </a:t>
            </a:r>
            <a:r>
              <a:rPr lang="eu-ES" sz="1600" dirty="0">
                <a:latin typeface="+mj-lt"/>
              </a:rPr>
              <a:t>mundua interpretatzeko eta kontrolatzeko. Eta modeloa ona ote den jakiteko hipotesiak egin eta gero baieztatu edo </a:t>
            </a:r>
            <a:r>
              <a:rPr lang="eu-ES" sz="1600" dirty="0" smtClean="0">
                <a:latin typeface="+mj-lt"/>
              </a:rPr>
              <a:t>ezeztatu behar da. </a:t>
            </a:r>
            <a:r>
              <a:rPr lang="eu-ES" sz="1600" dirty="0">
                <a:latin typeface="+mj-lt"/>
              </a:rPr>
              <a:t>Imagina ezazu Eguzki Sistemaren modelo zientifikoa (eguzkia-izarra zentroan, planetak bere ingurunean, sateliteak hauen inguruan); modeloak ematen dituen azalpenen arabera, bidaiak diseinatzen dira ilargira joateko. </a:t>
            </a:r>
          </a:p>
          <a:p>
            <a:endParaRPr lang="eu-ES" sz="1600" dirty="0">
              <a:latin typeface="+mj-lt"/>
            </a:endParaRPr>
          </a:p>
          <a:p>
            <a:r>
              <a:rPr lang="eu-ES" sz="1600" dirty="0">
                <a:latin typeface="+mj-lt"/>
              </a:rPr>
              <a:t>Gure gorputzeko odol sistemaren zirkulapenaren modeloak ahalbidetzen du ebakuntzak egitea. </a:t>
            </a:r>
            <a:r>
              <a:rPr lang="eu-ES" sz="1600" dirty="0">
                <a:latin typeface="+mj-lt"/>
              </a:rPr>
              <a:t>Baina modeloek mugak dituzte eta ez </a:t>
            </a:r>
            <a:r>
              <a:rPr lang="eu-ES" sz="1600" dirty="0" smtClean="0">
                <a:latin typeface="+mj-lt"/>
              </a:rPr>
              <a:t>dute balio gertaera baten alderdi guztiak esplikatzeko.</a:t>
            </a:r>
            <a:endParaRPr lang="es-ES_tradnl" sz="1600" dirty="0">
              <a:latin typeface="+mj-lt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89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Q_aEdf11DaejA2M8XPONq54dDkuGiAuXVcCajDahIeajSCvo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50" y="295337"/>
            <a:ext cx="1693986" cy="1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afercan94.files.wordpress.com/2014/01/sodium-crystal-3d-vd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00" y="-13685"/>
            <a:ext cx="2448272" cy="231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edik.com/wp-content/uploads/2013/10/vaso-de-ag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7" y="3717032"/>
            <a:ext cx="281499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3.gstatic.com/images?q=tbn:ANd9GcRSriuwcuu-Q3vT-H4ajbXt2ZDjqbcWxwPTbPaPNhZ330-WO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2" y="258302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de REPRESENTACION MOLECULAR DEL AG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754182"/>
            <a:ext cx="2286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3935760" y="1142329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707142" y="4941169"/>
            <a:ext cx="2036930" cy="78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778908" y="3555133"/>
            <a:ext cx="2325204" cy="546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9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71664" y="4869161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u-ES" sz="1000" dirty="0">
              <a:latin typeface="Times New Roman" panose="02020603050405020304" pitchFamily="18" charset="0"/>
            </a:endParaRPr>
          </a:p>
          <a:p>
            <a:endParaRPr lang="eu-ES" sz="600" dirty="0">
              <a:latin typeface="Times New Roman" panose="02020603050405020304" pitchFamily="18" charset="0"/>
            </a:endParaRPr>
          </a:p>
          <a:p>
            <a:endParaRPr lang="eu-ES" sz="1000" b="1" dirty="0">
              <a:latin typeface="Times New Roman" panose="02020603050405020304" pitchFamily="18" charset="0"/>
            </a:endParaRPr>
          </a:p>
          <a:p>
            <a:pPr marR="6640"/>
            <a:r>
              <a:rPr lang="es-ES" sz="900" b="1" dirty="0">
                <a:latin typeface="Times New Roman" panose="02020603050405020304" pitchFamily="18" charset="0"/>
              </a:rPr>
              <a:t>Figura 2-9</a:t>
            </a:r>
            <a:r>
              <a:rPr lang="es-ES" sz="900" dirty="0">
                <a:latin typeface="Times New Roman" panose="02020603050405020304" pitchFamily="18" charset="0"/>
              </a:rPr>
              <a:t>. </a:t>
            </a:r>
            <a:r>
              <a:rPr lang="es-ES" sz="900" b="1" dirty="0">
                <a:latin typeface="Times New Roman" panose="02020603050405020304" pitchFamily="18" charset="0"/>
              </a:rPr>
              <a:t>Modelo de ser vivo considerando tres funciones básicas y de forma interrelacionada (Tomado de las propuestas de </a:t>
            </a:r>
            <a:r>
              <a:rPr lang="es-ES" sz="900" b="1" dirty="0" err="1">
                <a:latin typeface="Times New Roman" panose="02020603050405020304" pitchFamily="18" charset="0"/>
              </a:rPr>
              <a:t>Garcia</a:t>
            </a:r>
            <a:r>
              <a:rPr lang="es-ES" sz="900" b="1" dirty="0">
                <a:latin typeface="Times New Roman" panose="02020603050405020304" pitchFamily="18" charset="0"/>
              </a:rPr>
              <a:t>, 2005.).</a:t>
            </a:r>
            <a:endParaRPr lang="es-ES" sz="900" dirty="0">
              <a:latin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151784" y="764704"/>
            <a:ext cx="2088232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Zelulak</a:t>
            </a:r>
            <a:r>
              <a:rPr lang="es-ES" dirty="0"/>
              <a:t> </a:t>
            </a:r>
            <a:r>
              <a:rPr lang="es-ES" dirty="0" err="1"/>
              <a:t>dituzte</a:t>
            </a:r>
            <a:endParaRPr lang="eu-ES" dirty="0"/>
          </a:p>
        </p:txBody>
      </p:sp>
      <p:sp>
        <p:nvSpPr>
          <p:cNvPr id="6" name="Elipse 5"/>
          <p:cNvSpPr/>
          <p:nvPr/>
        </p:nvSpPr>
        <p:spPr>
          <a:xfrm>
            <a:off x="5591944" y="1026022"/>
            <a:ext cx="3312368" cy="2304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Estimuluak</a:t>
            </a:r>
            <a:r>
              <a:rPr lang="es-ES" dirty="0"/>
              <a:t> </a:t>
            </a:r>
            <a:r>
              <a:rPr lang="es-ES" dirty="0" err="1"/>
              <a:t>jasotzen</a:t>
            </a:r>
            <a:r>
              <a:rPr lang="es-ES" dirty="0"/>
              <a:t> </a:t>
            </a:r>
            <a:r>
              <a:rPr lang="es-ES" dirty="0" err="1"/>
              <a:t>dituzte</a:t>
            </a:r>
            <a:r>
              <a:rPr lang="es-ES" dirty="0"/>
              <a:t> eta </a:t>
            </a:r>
            <a:r>
              <a:rPr lang="es-ES" dirty="0" err="1"/>
              <a:t>haiei</a:t>
            </a:r>
            <a:r>
              <a:rPr lang="es-ES" dirty="0"/>
              <a:t> </a:t>
            </a:r>
            <a:r>
              <a:rPr lang="es-ES" dirty="0" err="1"/>
              <a:t>erantzuten</a:t>
            </a:r>
            <a:r>
              <a:rPr lang="es-ES" dirty="0"/>
              <a:t> diete</a:t>
            </a:r>
            <a:endParaRPr lang="eu-ES" dirty="0"/>
          </a:p>
        </p:txBody>
      </p:sp>
      <p:sp>
        <p:nvSpPr>
          <p:cNvPr id="7" name="Elipse 6"/>
          <p:cNvSpPr/>
          <p:nvPr/>
        </p:nvSpPr>
        <p:spPr>
          <a:xfrm>
            <a:off x="4871864" y="2803575"/>
            <a:ext cx="4032448" cy="20162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Inguruarekin</a:t>
            </a:r>
            <a:r>
              <a:rPr lang="es-ES" dirty="0"/>
              <a:t> materia eta energía </a:t>
            </a:r>
            <a:r>
              <a:rPr lang="es-ES" dirty="0" err="1"/>
              <a:t>trukatzen</a:t>
            </a:r>
            <a:r>
              <a:rPr lang="es-ES" dirty="0"/>
              <a:t> </a:t>
            </a:r>
            <a:r>
              <a:rPr lang="es-ES" dirty="0" err="1"/>
              <a:t>dituzte</a:t>
            </a:r>
            <a:r>
              <a:rPr lang="es-ES" dirty="0"/>
              <a:t> eta </a:t>
            </a:r>
            <a:r>
              <a:rPr lang="es-ES" dirty="0" err="1"/>
              <a:t>orduan</a:t>
            </a:r>
            <a:r>
              <a:rPr lang="es-ES" dirty="0"/>
              <a:t> </a:t>
            </a:r>
            <a:r>
              <a:rPr lang="es-ES" dirty="0" err="1"/>
              <a:t>ingurumena</a:t>
            </a:r>
            <a:r>
              <a:rPr lang="es-ES" dirty="0"/>
              <a:t> </a:t>
            </a:r>
            <a:r>
              <a:rPr lang="es-ES" dirty="0" err="1"/>
              <a:t>eraldatzen</a:t>
            </a:r>
            <a:r>
              <a:rPr lang="es-ES" dirty="0"/>
              <a:t> </a:t>
            </a:r>
            <a:r>
              <a:rPr lang="es-ES" dirty="0" err="1"/>
              <a:t>dute</a:t>
            </a:r>
            <a:endParaRPr lang="eu-ES" dirty="0"/>
          </a:p>
        </p:txBody>
      </p:sp>
      <p:sp>
        <p:nvSpPr>
          <p:cNvPr id="8" name="Elipse 7"/>
          <p:cNvSpPr/>
          <p:nvPr/>
        </p:nvSpPr>
        <p:spPr>
          <a:xfrm>
            <a:off x="3359696" y="2083495"/>
            <a:ext cx="2520280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bizidunetik</a:t>
            </a:r>
            <a:r>
              <a:rPr lang="es-ES" dirty="0"/>
              <a:t> </a:t>
            </a:r>
            <a:r>
              <a:rPr lang="es-ES" dirty="0" err="1"/>
              <a:t>sortzen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eta </a:t>
            </a:r>
            <a:r>
              <a:rPr lang="es-ES" dirty="0" err="1"/>
              <a:t>ondorengoak</a:t>
            </a:r>
            <a:r>
              <a:rPr lang="es-ES" dirty="0"/>
              <a:t> </a:t>
            </a:r>
            <a:r>
              <a:rPr lang="es-ES" dirty="0" err="1"/>
              <a:t>utz</a:t>
            </a:r>
            <a:r>
              <a:rPr lang="es-ES" dirty="0"/>
              <a:t> </a:t>
            </a:r>
            <a:r>
              <a:rPr lang="es-ES" dirty="0" err="1"/>
              <a:t>ditzakete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38746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2057400" y="304800"/>
            <a:ext cx="3793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b="1">
                <a:latin typeface="Calibri" pitchFamily="34" charset="0"/>
              </a:rPr>
              <a:t>Modeloen bitartez pentsatzen ikasten</a:t>
            </a:r>
            <a:endParaRPr lang="eu-ES">
              <a:latin typeface="Calibri" pitchFamily="34" charset="0"/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190004" y="791369"/>
            <a:ext cx="54751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dirty="0">
                <a:latin typeface="Calibri" pitchFamily="34" charset="0"/>
              </a:rPr>
              <a:t>Zientzia ikasteak esan nahi du </a:t>
            </a:r>
          </a:p>
          <a:p>
            <a:pPr>
              <a:buFontTx/>
              <a:buChar char="-"/>
            </a:pPr>
            <a:r>
              <a:rPr lang="eu-ES" dirty="0">
                <a:latin typeface="Calibri" pitchFamily="34" charset="0"/>
              </a:rPr>
              <a:t>adimeneko jarduera dinamikoa</a:t>
            </a:r>
          </a:p>
          <a:p>
            <a:pPr>
              <a:buFontTx/>
              <a:buChar char="-"/>
            </a:pPr>
            <a:r>
              <a:rPr lang="eu-ES" dirty="0" err="1" smtClean="0">
                <a:hlinkClick r:id="rId3"/>
              </a:rPr>
              <a:t>berrinterpretatu</a:t>
            </a:r>
            <a:r>
              <a:rPr lang="eu-ES" dirty="0" smtClean="0">
                <a:latin typeface="Calibri" pitchFamily="34" charset="0"/>
              </a:rPr>
              <a:t> </a:t>
            </a:r>
            <a:r>
              <a:rPr lang="eu-ES" dirty="0">
                <a:latin typeface="Calibri" pitchFamily="34" charset="0"/>
              </a:rPr>
              <a:t>eta eraldatuz errealitatearen ikusmena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057401" y="1861039"/>
            <a:ext cx="56165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b="1" dirty="0">
                <a:latin typeface="Calibri" pitchFamily="34" charset="0"/>
              </a:rPr>
              <a:t>Zientziaren irakaskuntza:</a:t>
            </a:r>
            <a:endParaRPr lang="eu-ES" dirty="0">
              <a:latin typeface="Calibri" pitchFamily="34" charset="0"/>
            </a:endParaRPr>
          </a:p>
          <a:p>
            <a:endParaRPr lang="eu-E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u-ES" dirty="0">
                <a:latin typeface="Calibri" pitchFamily="34" charset="0"/>
              </a:rPr>
              <a:t>prozesu dinamikoa eta partaidetza</a:t>
            </a:r>
          </a:p>
          <a:p>
            <a:pPr>
              <a:buFontTx/>
              <a:buChar char="-"/>
            </a:pPr>
            <a:r>
              <a:rPr lang="eu-ES" dirty="0">
                <a:latin typeface="Calibri" pitchFamily="34" charset="0"/>
              </a:rPr>
              <a:t>haurren  modeloak zalantzan jarri, aldagai berriak aurkeztu, haien ikusmena zabaldu, modeloen berrantolaketa ahalbidetu, teoria zientifikoei begira.</a:t>
            </a:r>
          </a:p>
          <a:p>
            <a:pPr>
              <a:buFontTx/>
              <a:buChar char="-"/>
            </a:pPr>
            <a:r>
              <a:rPr lang="eu-ES" dirty="0">
                <a:latin typeface="Calibri" pitchFamily="34" charset="0"/>
              </a:rPr>
              <a:t>h</a:t>
            </a:r>
            <a:r>
              <a:rPr lang="eu-ES" dirty="0">
                <a:latin typeface="Calibri" pitchFamily="34" charset="0"/>
              </a:rPr>
              <a:t>au </a:t>
            </a:r>
            <a:r>
              <a:rPr lang="eu-ES" dirty="0">
                <a:latin typeface="Calibri" pitchFamily="34" charset="0"/>
              </a:rPr>
              <a:t>guztia zientziaren didaktikan konstruktibismo deritzo</a:t>
            </a:r>
          </a:p>
          <a:p>
            <a:pPr>
              <a:buFontTx/>
              <a:buChar char="-"/>
            </a:pPr>
            <a:r>
              <a:rPr lang="eu-ES" dirty="0">
                <a:latin typeface="Calibri" pitchFamily="34" charset="0"/>
              </a:rPr>
              <a:t>z</a:t>
            </a:r>
            <a:r>
              <a:rPr lang="eu-ES" dirty="0">
                <a:latin typeface="Calibri" pitchFamily="34" charset="0"/>
              </a:rPr>
              <a:t>ientzia </a:t>
            </a:r>
            <a:r>
              <a:rPr lang="eu-ES" dirty="0">
                <a:latin typeface="Calibri" pitchFamily="34" charset="0"/>
              </a:rPr>
              <a:t>ikastea da </a:t>
            </a:r>
            <a:r>
              <a:rPr lang="eu-ES" dirty="0" err="1">
                <a:latin typeface="Calibri" pitchFamily="34" charset="0"/>
              </a:rPr>
              <a:t>modelizazioaren</a:t>
            </a:r>
            <a:r>
              <a:rPr lang="eu-ES" dirty="0">
                <a:latin typeface="Calibri" pitchFamily="34" charset="0"/>
              </a:rPr>
              <a:t> prozesu aktiboa eta </a:t>
            </a:r>
            <a:r>
              <a:rPr lang="eu-ES" dirty="0">
                <a:latin typeface="Calibri" pitchFamily="34" charset="0"/>
              </a:rPr>
              <a:t>ikasleek parte hartu behar dute</a:t>
            </a:r>
            <a:endParaRPr lang="eu-ES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46060" y="4713022"/>
            <a:ext cx="8177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ARIKETA:</a:t>
            </a:r>
          </a:p>
          <a:p>
            <a:r>
              <a:rPr lang="es-ES" dirty="0"/>
              <a:t>-   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ezazu</a:t>
            </a:r>
            <a:r>
              <a:rPr lang="es-ES" dirty="0"/>
              <a:t> </a:t>
            </a:r>
            <a:r>
              <a:rPr lang="es-ES" dirty="0" err="1"/>
              <a:t>Animaliaren</a:t>
            </a:r>
            <a:r>
              <a:rPr lang="es-ES" dirty="0"/>
              <a:t> </a:t>
            </a:r>
            <a:r>
              <a:rPr lang="es-ES" dirty="0" err="1"/>
              <a:t>modeloa</a:t>
            </a:r>
            <a:r>
              <a:rPr lang="es-ES" dirty="0"/>
              <a:t>. </a:t>
            </a:r>
            <a:r>
              <a:rPr lang="es-ES" dirty="0" err="1"/>
              <a:t>Irudia</a:t>
            </a:r>
            <a:r>
              <a:rPr lang="es-ES" dirty="0"/>
              <a:t> </a:t>
            </a:r>
            <a:r>
              <a:rPr lang="es-ES" dirty="0" err="1"/>
              <a:t>sortu</a:t>
            </a:r>
            <a:r>
              <a:rPr lang="es-ES" dirty="0"/>
              <a:t> </a:t>
            </a:r>
            <a:r>
              <a:rPr lang="es-ES" dirty="0" err="1"/>
              <a:t>dezakezu</a:t>
            </a:r>
            <a:r>
              <a:rPr lang="es-ES" dirty="0"/>
              <a:t> modelo </a:t>
            </a:r>
            <a:r>
              <a:rPr lang="es-ES" dirty="0" err="1"/>
              <a:t>errepresentazeko</a:t>
            </a:r>
            <a:r>
              <a:rPr lang="es-ES" dirty="0"/>
              <a:t>?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Zer</a:t>
            </a:r>
            <a:r>
              <a:rPr lang="es-ES" dirty="0"/>
              <a:t> </a:t>
            </a:r>
            <a:r>
              <a:rPr lang="es-ES" dirty="0" err="1"/>
              <a:t>elementuak</a:t>
            </a:r>
            <a:r>
              <a:rPr lang="es-ES" dirty="0"/>
              <a:t> </a:t>
            </a:r>
            <a:r>
              <a:rPr lang="es-ES" dirty="0" err="1"/>
              <a:t>ditu</a:t>
            </a:r>
            <a:r>
              <a:rPr lang="es-ES" dirty="0"/>
              <a:t> </a:t>
            </a:r>
            <a:r>
              <a:rPr lang="es-ES" dirty="0" err="1"/>
              <a:t>zure</a:t>
            </a:r>
            <a:r>
              <a:rPr lang="es-ES" dirty="0"/>
              <a:t> </a:t>
            </a:r>
            <a:r>
              <a:rPr lang="es-ES" dirty="0" err="1"/>
              <a:t>modeloak</a:t>
            </a:r>
            <a:r>
              <a:rPr lang="es-ES" dirty="0"/>
              <a:t>?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Alderatu</a:t>
            </a:r>
            <a:r>
              <a:rPr lang="es-ES" dirty="0"/>
              <a:t> </a:t>
            </a:r>
            <a:r>
              <a:rPr lang="es-ES" dirty="0" err="1"/>
              <a:t>zure</a:t>
            </a:r>
            <a:r>
              <a:rPr lang="es-ES" dirty="0"/>
              <a:t> </a:t>
            </a:r>
            <a:r>
              <a:rPr lang="es-ES" dirty="0" err="1"/>
              <a:t>klasekidearekin</a:t>
            </a:r>
            <a:r>
              <a:rPr lang="es-ES" dirty="0"/>
              <a:t> eta </a:t>
            </a:r>
            <a:r>
              <a:rPr lang="es-ES" dirty="0" err="1"/>
              <a:t>proposatu</a:t>
            </a:r>
            <a:r>
              <a:rPr lang="es-ES" dirty="0"/>
              <a:t> </a:t>
            </a:r>
            <a:r>
              <a:rPr lang="es-ES" dirty="0" err="1"/>
              <a:t>berri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dirty="0"/>
              <a:t>(</a:t>
            </a:r>
            <a:r>
              <a:rPr lang="es-ES" dirty="0" err="1"/>
              <a:t>kontuan</a:t>
            </a:r>
            <a:r>
              <a:rPr lang="es-ES" dirty="0"/>
              <a:t> izan </a:t>
            </a:r>
            <a:r>
              <a:rPr lang="es-ES" dirty="0" err="1"/>
              <a:t>animaliak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 </a:t>
            </a:r>
            <a:r>
              <a:rPr lang="es-ES" dirty="0" err="1"/>
              <a:t>adibidez</a:t>
            </a:r>
            <a:r>
              <a:rPr lang="es-ES" dirty="0"/>
              <a:t> </a:t>
            </a:r>
            <a:r>
              <a:rPr lang="es-ES" dirty="0" err="1"/>
              <a:t>gizakiok</a:t>
            </a:r>
            <a:r>
              <a:rPr lang="es-ES" dirty="0"/>
              <a:t>, </a:t>
            </a:r>
            <a:r>
              <a:rPr lang="es-ES" dirty="0" err="1"/>
              <a:t>tximeleta</a:t>
            </a:r>
            <a:r>
              <a:rPr lang="es-ES" dirty="0"/>
              <a:t> eta </a:t>
            </a:r>
            <a:r>
              <a:rPr lang="es-ES" dirty="0" err="1"/>
              <a:t>marmoka</a:t>
            </a:r>
            <a:r>
              <a:rPr lang="es-ES" dirty="0"/>
              <a:t>)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4818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567608" y="1052736"/>
          <a:ext cx="6552730" cy="52668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76365"/>
                <a:gridCol w="3276365"/>
              </a:tblGrid>
              <a:tr h="3188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 dirty="0">
                          <a:effectLst/>
                        </a:rPr>
                        <a:t>Saila</a:t>
                      </a:r>
                      <a:endParaRPr lang="eu-ES" sz="11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Deskribapena eta adibidea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32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Eskalako modeloak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Jatorrizko modeloaren bertsio errazagoa ikusteko. Adib. Modelo anatomikoak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557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Modelo analogoak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Jatorrizkoa modeloen sinplifikazioa zenbait fenomeno azaltzeko erabilgarria. Adb. Modelo atomiko eta molekularren sail ezberdinak.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46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Modelo matematikoak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Egoera bat azaltzen du formulazio baten bidez. Adib. Palankaren legeak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44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>
                          <a:effectLst/>
                        </a:rPr>
                        <a:t>Modelo teorikoak</a:t>
                      </a:r>
                      <a:endParaRPr lang="eu-ES" sz="11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u-ES" sz="1100" kern="1400" dirty="0">
                          <a:effectLst/>
                        </a:rPr>
                        <a:t>Aurkezten dute egoera edo fenomeno baten azalpena, zein aurretiko ezagutza zientifikoa, esperientzia eta behaketan oinarritua eta justifikatua dagoen. Adb. Bizidunaren modeloa</a:t>
                      </a:r>
                      <a:endParaRPr lang="eu-ES" sz="11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9315" y="35648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/>
              <a:t>Modelo zientifikoen sailak</a:t>
            </a:r>
            <a:endParaRPr lang="eu-ES" dirty="0"/>
          </a:p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414374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9656" y="188641"/>
            <a:ext cx="597666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Eskolako </a:t>
            </a: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zientzian </a:t>
            </a: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erabiltzen diren zenbait modeloak</a:t>
            </a:r>
            <a:endParaRPr lang="eu-ES" kern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Elektrizitatea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irakasleak eta ikasleak Zirkuito erraldoiaren partaideak dira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u-ES" kern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Sare </a:t>
            </a: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trofikoaren interrelazioak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ikasleak errepresentatzen dute 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kontsumitzaile 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 ekoizleen paperak sare trofikoa irudikatzeko.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Gizakien birikak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puxikak botilaren barruan.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Atomoak, molekulak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..: modelo komertzialak bereziki prestatuak eskolako zientzia lantzeko edo ikasleek egiten dituztenak.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Muskuluak, hezurrak, begiak</a:t>
            </a: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anatomiko komertzialak edo ikasleek eginak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b="1" kern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Lurra</a:t>
            </a:r>
            <a:r>
              <a:rPr lang="es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Planeta: </a:t>
            </a:r>
            <a:r>
              <a:rPr lang="es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es-ES" kern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komertzialak</a:t>
            </a:r>
            <a:endParaRPr lang="eu-ES" kern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u-ES" b="1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Analogien adibideak eskolako zientziarako erabilgarriak.</a:t>
            </a:r>
            <a:endParaRPr lang="eu-ES" kern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Dirua energiaren analogia da.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Argazki </a:t>
            </a:r>
            <a:r>
              <a:rPr lang="eu-ES" kern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kamara</a:t>
            </a: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analogikoa begiaren analogia da.</a:t>
            </a:r>
          </a:p>
          <a:p>
            <a:pPr>
              <a:spcAft>
                <a:spcPts val="600"/>
              </a:spcAft>
            </a:pPr>
            <a:r>
              <a:rPr lang="eu-ES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73742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926</Words>
  <Application>Microsoft Office PowerPoint</Application>
  <PresentationFormat>Panorámica</PresentationFormat>
  <Paragraphs>173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Zientziaren modeloak</vt:lpstr>
      <vt:lpstr>Presentación de PowerPoint</vt:lpstr>
      <vt:lpstr>Zer da modelizazio eta zertarako balio du?</vt:lpstr>
      <vt:lpstr>Presentación de PowerPoint</vt:lpstr>
      <vt:lpstr>Presentación de PowerPoint</vt:lpstr>
    </vt:vector>
  </TitlesOfParts>
  <Company>Universidad Pública de Navarra-Nafarroako Unibertsitate Publikoa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Ibarra</dc:creator>
  <cp:lastModifiedBy>Julia Ibarra</cp:lastModifiedBy>
  <cp:revision>1</cp:revision>
  <dcterms:created xsi:type="dcterms:W3CDTF">2019-01-09T14:00:07Z</dcterms:created>
  <dcterms:modified xsi:type="dcterms:W3CDTF">2019-01-09T14:03:38Z</dcterms:modified>
</cp:coreProperties>
</file>